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A4CDB7-E7BD-4216-8F37-0E67C3913348}">
  <a:tblStyle styleId="{F8A4CDB7-E7BD-4216-8F37-0E67C39133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on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ol.gamepedia.com/League_of_Legends_Esports_Wiki"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fa83b25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fa83b25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b59dc34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b59dc34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9000"/>
                </a:solidFill>
              </a:rPr>
              <a:t>Falar como funciona transferências de jogadores, explicar o limite de jogadores estrangeiros dentro de um time e como a conexão com outras regiões é importante;</a:t>
            </a:r>
            <a:endParaRPr>
              <a:solidFill>
                <a:srgbClr val="BF9000"/>
              </a:solidFill>
            </a:endParaRPr>
          </a:p>
          <a:p>
            <a:pPr indent="457200" lvl="0" marL="0" rtl="0" algn="just">
              <a:spcBef>
                <a:spcPts val="0"/>
              </a:spcBef>
              <a:spcAft>
                <a:spcPts val="0"/>
              </a:spcAft>
              <a:buNone/>
            </a:pPr>
            <a:r>
              <a:rPr lang="en">
                <a:solidFill>
                  <a:schemeClr val="dk1"/>
                </a:solidFill>
              </a:rPr>
              <a:t>A passagem de jogadores diversificados é algo relevante para o conhecimento diverso de um time, pois a troca de integrantes promove um intercâmbio entre as informações do time e as do novo membro. De posse das transferências realizadas entre os times, é possível analisar o quão variados são os jogadores que passaram por uma equipe através da métrica de rede Tamanho Eficiente.</a:t>
            </a:r>
            <a:endParaRPr>
              <a:solidFill>
                <a:schemeClr val="dk1"/>
              </a:solidFill>
            </a:endParaRPr>
          </a:p>
          <a:p>
            <a:pPr indent="0" lvl="0" marL="0" rtl="0" algn="just">
              <a:spcBef>
                <a:spcPts val="0"/>
              </a:spcBef>
              <a:spcAft>
                <a:spcPts val="0"/>
              </a:spcAft>
              <a:buNone/>
            </a:pPr>
            <a:r>
              <a:t/>
            </a:r>
            <a:endParaRPr>
              <a:solidFill>
                <a:schemeClr val="dk1"/>
              </a:solidFill>
            </a:endParaRPr>
          </a:p>
          <a:p>
            <a:pPr indent="457200" lvl="0" marL="0" rtl="0" algn="just">
              <a:spcBef>
                <a:spcPts val="0"/>
              </a:spcBef>
              <a:spcAft>
                <a:spcPts val="0"/>
              </a:spcAft>
              <a:buNone/>
            </a:pPr>
            <a:r>
              <a:rPr lang="en">
                <a:solidFill>
                  <a:schemeClr val="dk1"/>
                </a:solidFill>
              </a:rPr>
              <a:t>Utilizando o Tamanho Eficiente é possível medir quais nós possuem mais conexões não redundantes, ou seja, os nós que possuem vizinhos que não estão conectados entre si, são mais valorizados pelo Tamanho Eficiente do que nós que possuem vizinhos conectados. Para o contexto do estudo, significa que são valorizados times que receberam jogadores de times que não trocaram jogadores entre si. A razão para essa escolha é dada a partir do pressuposto de que jogadores provindos de times que não trocam entre si, irão possuir um conhecimento mais diverso do que jogadores de times conectados entre si, pois o conhecimento não foi difundido, resultando em uma menor contribuição para a equipe atual do jogador em questão.</a:t>
            </a:r>
            <a:endParaRPr>
              <a:solidFill>
                <a:schemeClr val="dk1"/>
              </a:solidFill>
            </a:endParaRPr>
          </a:p>
          <a:p>
            <a:pPr indent="457200" lvl="0" marL="0" rtl="0" algn="just">
              <a:spcBef>
                <a:spcPts val="0"/>
              </a:spcBef>
              <a:spcAft>
                <a:spcPts val="0"/>
              </a:spcAft>
              <a:buNone/>
            </a:pPr>
            <a:r>
              <a:rPr lang="en">
                <a:solidFill>
                  <a:schemeClr val="dk1"/>
                </a:solidFill>
              </a:rPr>
              <a:t>Vale notar que o critério que a métrica Tamanho Eficiente usa para coletar os vizinhos de um nó, não é a adequada para a rede de transferências construída. Por exemplo, se um nó possui uma aresta saindo dele, o Tamanho Eficiente irá considerar que este nó possui um vizinho, porém se ele possui uma aresta chegando nele, o Tamanho Eficiente não detecta vizinhos, isso é particularmente ruim para a rede de transferências, pois um time não se beneficia por enviar jogadores, e sim por recebê-los. Para tratar isso, foi feita uma modificação na rede, simplesmente foram invertidos os sentidos de todas as arestas.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256f716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256f716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rPr>
              <a:t>O desempenho das equipes é medido a partir do rendimento das mesmas nos diversos </a:t>
            </a:r>
            <a:r>
              <a:rPr lang="en">
                <a:solidFill>
                  <a:schemeClr val="dk1"/>
                </a:solidFill>
              </a:rPr>
              <a:t>torneios </a:t>
            </a:r>
            <a:r>
              <a:rPr lang="en">
                <a:solidFill>
                  <a:schemeClr val="dk1"/>
                </a:solidFill>
              </a:rPr>
              <a:t>do CBLoL, LCK e LPL, esta métrica é calculada a partir da média das porcentagens de vitórias dos times ao longo do tempo.</a:t>
            </a:r>
            <a:endParaRPr>
              <a:solidFill>
                <a:schemeClr val="dk1"/>
              </a:solidFill>
            </a:endParaRPr>
          </a:p>
          <a:p>
            <a:pPr indent="457200" lvl="0" marL="0" rtl="0" algn="just">
              <a:spcBef>
                <a:spcPts val="0"/>
              </a:spcBef>
              <a:spcAft>
                <a:spcPts val="0"/>
              </a:spcAft>
              <a:buNone/>
            </a:pPr>
            <a:r>
              <a:rPr lang="en">
                <a:solidFill>
                  <a:schemeClr val="dk1"/>
                </a:solidFill>
              </a:rPr>
              <a:t>O uso do rendimento como </a:t>
            </a:r>
            <a:r>
              <a:rPr i="1" lang="en">
                <a:solidFill>
                  <a:schemeClr val="dk1"/>
                </a:solidFill>
              </a:rPr>
              <a:t>proxy</a:t>
            </a:r>
            <a:r>
              <a:rPr lang="en">
                <a:solidFill>
                  <a:schemeClr val="dk1"/>
                </a:solidFill>
              </a:rPr>
              <a:t> de desempenho de um time faz total sentido pois estamos analisando o desempenho do times em todas as partidas em que jogaram.</a:t>
            </a:r>
            <a:endParaRPr>
              <a:solidFill>
                <a:schemeClr val="dk1"/>
              </a:solidFill>
            </a:endParaRPr>
          </a:p>
          <a:p>
            <a:pPr indent="457200" lvl="0" marL="0" rtl="0" algn="just">
              <a:spcBef>
                <a:spcPts val="0"/>
              </a:spcBef>
              <a:spcAft>
                <a:spcPts val="0"/>
              </a:spcAft>
              <a:buNone/>
            </a:pPr>
            <a:r>
              <a:rPr lang="en">
                <a:solidFill>
                  <a:schemeClr val="dk1"/>
                </a:solidFill>
              </a:rPr>
              <a:t>Novamente, todos os dados foram coletados do Leaguepedia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b59dc34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b59dc34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Como ambas as variáveis são contínuas, foram feitas regressões lineares para a validação de H1.</a:t>
            </a:r>
            <a:endParaRPr>
              <a:solidFill>
                <a:schemeClr val="dk1"/>
              </a:solidFill>
            </a:endParaRPr>
          </a:p>
          <a:p>
            <a:pPr indent="0" lvl="0" marL="0" rtl="0" algn="l">
              <a:spcBef>
                <a:spcPts val="0"/>
              </a:spcBef>
              <a:spcAft>
                <a:spcPts val="0"/>
              </a:spcAft>
              <a:buNone/>
            </a:pPr>
            <a:r>
              <a:rPr lang="en">
                <a:solidFill>
                  <a:schemeClr val="dk1"/>
                </a:solidFill>
              </a:rPr>
              <a:t>Como descrito na Hipótese 1, a relação esperada é uma relação positiva.</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b59dc34a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b59dc34a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Foram obtidos p valores próximos de 0 em todos testes, significando que os resultados são estatisticamente confiáveis;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Como o valores de R² estão todos maiores que 1, conclui-se que existe relação positiva entre as duas variáveis. Com isso é corroborada a Hipótese 1.</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Hipótese 1 é corroborada tanto para contextos de alta oferta de jogadores, como a China, para cenários de times de alta performance, é o caso da Coreia, quanto para ligas de baixa performance, como é o caso do Brasil.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b59dc34a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b59dc34a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hipótese foi corroborada para as regiões do Brasil, China e Coreia do Sul, podendo ser expandida para outras regiões</a:t>
            </a:r>
            <a:endParaRPr/>
          </a:p>
          <a:p>
            <a:pPr indent="-298450" lvl="0" marL="457200" rtl="0" algn="l">
              <a:spcBef>
                <a:spcPts val="0"/>
              </a:spcBef>
              <a:spcAft>
                <a:spcPts val="0"/>
              </a:spcAft>
              <a:buSzPts val="1100"/>
              <a:buChar char="-"/>
            </a:pPr>
            <a:r>
              <a:rPr lang="en"/>
              <a:t>Adicionalmente acredita-se que a hipótese proposta pode ser aplicada para o contexto de todas as regiões em conjunto e para os campeonatos mundiais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ca01a32d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ca01a32d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Em um contexto mais amplo, a hipótese poderia ser testada em outros jogos em cenários competitivos.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Jogos que possuem a característica de trabalho em equipe, se encaixam em um contexto parecido com o do League of Legends, onde jogadores absorvem conhecimento diretamente dos companheiros da equipe. Com isso, acreditamos que a nossa hipótese pode ser expandida para esse tipo de jogo.</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b59dc34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b59dc34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Coletar dados de outras regiões, bem como o estudo do sistema de </a:t>
            </a:r>
            <a:r>
              <a:rPr lang="en">
                <a:solidFill>
                  <a:schemeClr val="dk1"/>
                </a:solidFill>
              </a:rPr>
              <a:t>ranqueamento</a:t>
            </a:r>
            <a:r>
              <a:rPr lang="en">
                <a:solidFill>
                  <a:schemeClr val="dk1"/>
                </a:solidFill>
              </a:rPr>
              <a:t> do time em outras regiões, para que seja possível testar se a hipótese ainda faz sentido em </a:t>
            </a:r>
            <a:r>
              <a:rPr lang="en">
                <a:solidFill>
                  <a:schemeClr val="dk1"/>
                </a:solidFill>
              </a:rPr>
              <a:t>âmbito</a:t>
            </a:r>
            <a:r>
              <a:rPr lang="en">
                <a:solidFill>
                  <a:schemeClr val="dk1"/>
                </a:solidFill>
              </a:rPr>
              <a:t> global</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a83b25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a83b25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3446d37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3446d37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Olá Grupo 13,</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Segue abaixo algumas anotações do feedback de Ontem. Esperamos que vocês tenham feito as próprias anotações também!</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Alguns comentários gerais, independentes de grupo:</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 lembrem que, como vocês ainda vão fazer modificações significativas, nenhum conceito abaixo está garantido;</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 escrevam nos speaker notes informações suficientes para entendermos tudo sem precisar assistir à apresentação oral;</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 se os coeficientes ou p-valores estão dando 0.000, tentem aumentar a precisão para mostrar algo não-nulo;</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 evitem notação científica na apresentação dos valores;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 vocês podem mostrar todos os resultados numéricos no mesmo slide (isso inclusive lembra que não é para separar as regressões).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Comentário do MP2:</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Falta a razão da escolha do efficient size. Isso é particularmente importante no caso de vocês que estão usando uma versão modificada.</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Conceito preliminar do MP2:</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D</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Comentário do MP3:</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Falta uma visão multifacetada. Considerem outros recortes regionais e talvez métricas alternativas.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Conceito preliminar do MP3:</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Comentário do MP4:</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Depende da visão multifacetada mencionada no item anterior. Conseguem apresentar algo nesse sentido ainda na segunda?</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Conceito preliminar do MP4:</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D</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Esteja à vontade para perguntar em caso de quaisquer dúvidas.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[]'s</a:t>
            </a:r>
            <a:endParaRPr>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Roboto"/>
                <a:ea typeface="Roboto"/>
                <a:cs typeface="Roboto"/>
                <a:sym typeface="Roboto"/>
              </a:rPr>
              <a:t>Charles e Hashi</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7f53bee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7f53be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t>League of Legends é um jogo online onde duas equipes se enfrentam em uma arena. Para decidir qual equipe será a vencedora, estratégias, </a:t>
            </a:r>
            <a:r>
              <a:rPr lang="en">
                <a:solidFill>
                  <a:schemeClr val="dk1"/>
                </a:solidFill>
              </a:rPr>
              <a:t>iniciativas,</a:t>
            </a:r>
            <a:r>
              <a:rPr lang="en"/>
              <a:t> comunicação clara e efetiva, trabalho de equipe são alguns dos principais desafios enfrentados pelos jogadores.</a:t>
            </a:r>
            <a:endParaRPr/>
          </a:p>
          <a:p>
            <a:pPr indent="457200" lvl="0" marL="0" rtl="0" algn="just">
              <a:spcBef>
                <a:spcPts val="0"/>
              </a:spcBef>
              <a:spcAft>
                <a:spcPts val="0"/>
              </a:spcAft>
              <a:buNone/>
            </a:pPr>
            <a:r>
              <a:rPr lang="en"/>
              <a:t>Porque certo times desempenham muito melhor do que outros? Será que é algo puramente relacionado ao treino dos jogadores ou existe alguma relação com a variabilidade do conhecimento obtido através de novos jogadores?.</a:t>
            </a:r>
            <a:endParaRPr/>
          </a:p>
          <a:p>
            <a:pPr indent="0" lvl="0" marL="0" rtl="0" algn="just">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b59dc34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b59dc34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rPr>
              <a:t>A rede construída consiste em um conjunto de transferências entre times brasileiros competitivos de League of Legends.</a:t>
            </a:r>
            <a:endParaRPr>
              <a:solidFill>
                <a:schemeClr val="dk1"/>
              </a:solidFill>
            </a:endParaRPr>
          </a:p>
          <a:p>
            <a:pPr indent="457200" lvl="0" marL="0" rtl="0" algn="just">
              <a:spcBef>
                <a:spcPts val="0"/>
              </a:spcBef>
              <a:spcAft>
                <a:spcPts val="0"/>
              </a:spcAft>
              <a:buNone/>
            </a:pPr>
            <a:r>
              <a:rPr lang="en">
                <a:solidFill>
                  <a:schemeClr val="dk1"/>
                </a:solidFill>
              </a:rPr>
              <a:t>Nós representam as equipes que participaram das diferentes edições do CBLoL, LCK e LPL.</a:t>
            </a:r>
            <a:endParaRPr>
              <a:solidFill>
                <a:schemeClr val="dk1"/>
              </a:solidFill>
            </a:endParaRPr>
          </a:p>
          <a:p>
            <a:pPr indent="457200" lvl="0" marL="0" rtl="0" algn="just">
              <a:spcBef>
                <a:spcPts val="0"/>
              </a:spcBef>
              <a:spcAft>
                <a:spcPts val="0"/>
              </a:spcAft>
              <a:buNone/>
            </a:pPr>
            <a:r>
              <a:rPr lang="en">
                <a:solidFill>
                  <a:schemeClr val="dk1"/>
                </a:solidFill>
              </a:rPr>
              <a:t>As arestas indicam a existência da transferência de jogadores entre duas equipes. A direção da aresta indica de onde um jogador saiu e para onde foi.</a:t>
            </a:r>
            <a:endParaRPr>
              <a:solidFill>
                <a:schemeClr val="dk1"/>
              </a:solidFill>
            </a:endParaRPr>
          </a:p>
          <a:p>
            <a:pPr indent="0" lvl="0" marL="0" rtl="0" algn="just">
              <a:spcBef>
                <a:spcPts val="0"/>
              </a:spcBef>
              <a:spcAft>
                <a:spcPts val="0"/>
              </a:spcAft>
              <a:buNone/>
            </a:pPr>
            <a:r>
              <a:t/>
            </a:r>
            <a:endParaRPr>
              <a:solidFill>
                <a:schemeClr val="dk1"/>
              </a:solidFill>
            </a:endParaRPr>
          </a:p>
          <a:p>
            <a:pPr indent="457200" lvl="0" marL="0" rtl="0" algn="just">
              <a:spcBef>
                <a:spcPts val="0"/>
              </a:spcBef>
              <a:spcAft>
                <a:spcPts val="0"/>
              </a:spcAft>
              <a:buNone/>
            </a:pPr>
            <a:r>
              <a:rPr lang="en">
                <a:solidFill>
                  <a:schemeClr val="dk1"/>
                </a:solidFill>
              </a:rPr>
              <a:t>Vale notar que as transferências não possuem a granularidade em que ocorrem na realidade, foram registradas apenas as composições dos times nos momentos dos campeonatos, e não em momentos entre eles.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b59dc34a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b59dc34a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rPr>
              <a:t>Esta variável é o desempenho de uma equipe nos torneios, a qual é influenciada pelo conhecimento diversificado dos membros da equipe, representado pela variável independente.</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256f716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256f716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rPr>
              <a:t>A recepção de jogadores de equipes isoladas por um time, permite o intercâmbio de conhecimentos que estão diretamente ligados ao desempenho da equipe como um todo. Dentre esses fatores, podem ser destacados: estratégias, estilos de jogo, técnicas de gerenciamento de time, tipos de treinamento e comunicação entre os membros.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b59dc34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b59dc34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None/>
            </a:pPr>
            <a:r>
              <a:rPr lang="en">
                <a:solidFill>
                  <a:schemeClr val="dk1"/>
                </a:solidFill>
              </a:rPr>
              <a:t>A variabilidade dos jogadores que passaram por um time irá afetar diretamente a abrangência do conhecimento retido naquela equipe em relação à estratégias, estilos de jogo, comunicação, tipos de treino, pois esses fatores são trazidos pelo jogador e retidos pelo resto da equipe.</a:t>
            </a:r>
            <a:endParaRPr>
              <a:solidFill>
                <a:schemeClr val="dk1"/>
              </a:solidFill>
            </a:endParaRPr>
          </a:p>
          <a:p>
            <a:pPr indent="457200" lvl="0" marL="0" rtl="0" algn="just">
              <a:spcBef>
                <a:spcPts val="0"/>
              </a:spcBef>
              <a:spcAft>
                <a:spcPts val="0"/>
              </a:spcAft>
              <a:buNone/>
            </a:pPr>
            <a:r>
              <a:rPr lang="en">
                <a:solidFill>
                  <a:schemeClr val="dk1"/>
                </a:solidFill>
              </a:rPr>
              <a:t>Existem diversos fatores que </a:t>
            </a:r>
            <a:r>
              <a:rPr lang="en">
                <a:solidFill>
                  <a:schemeClr val="dk1"/>
                </a:solidFill>
              </a:rPr>
              <a:t>influenciam o desempenho de um time. Quanto mais diverso for o conhecimento dos membros, mais embasadas serão as suas escolhas, elevando o desempenho do time como um todo.</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b59dc34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b59dc34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Todos os registros dos campeonatos e composição das equipes encontra-se no site </a:t>
            </a:r>
            <a:r>
              <a:rPr lang="en" u="sng">
                <a:solidFill>
                  <a:schemeClr val="hlink"/>
                </a:solidFill>
                <a:hlinkClick r:id="rId2"/>
              </a:rPr>
              <a:t>https://lol.gamepedia.com/League_of_Legends_Esports_Wiki</a:t>
            </a:r>
            <a:r>
              <a:rPr lang="en"/>
              <a:t>.</a:t>
            </a:r>
            <a:endParaRPr/>
          </a:p>
          <a:p>
            <a:pPr indent="0" lvl="0" marL="0" rtl="0" algn="just">
              <a:spcBef>
                <a:spcPts val="0"/>
              </a:spcBef>
              <a:spcAft>
                <a:spcPts val="0"/>
              </a:spcAft>
              <a:buNone/>
            </a:pPr>
            <a:r>
              <a:rPr lang="en"/>
              <a:t>Assim, não foi necessário recorrer à outras fontes de dados</a:t>
            </a:r>
            <a:endParaRPr/>
          </a:p>
          <a:p>
            <a:pPr indent="0" lvl="0" marL="0" rtl="0" algn="just">
              <a:spcBef>
                <a:spcPts val="0"/>
              </a:spcBef>
              <a:spcAft>
                <a:spcPts val="0"/>
              </a:spcAft>
              <a:buNone/>
            </a:pPr>
            <a:r>
              <a:rPr lang="en"/>
              <a:t>Os dados coletados consistem no número de vitórias e derrotas das partidas de cada equipe ao longo das Splits e Splits Playoffs, bem como a composição das equipes nos dados momentos.</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b59dc34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b59dc34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Foram selecionados apenas os principais campeonatos de cada ano: CBLOL, LPL e LCK, de 2013 até 2020.</a:t>
            </a:r>
            <a:endParaRPr>
              <a:solidFill>
                <a:schemeClr val="dk1"/>
              </a:solidFill>
            </a:endParaRPr>
          </a:p>
          <a:p>
            <a:pPr indent="0" lvl="0" marL="0" rtl="0" algn="l">
              <a:spcBef>
                <a:spcPts val="0"/>
              </a:spcBef>
              <a:spcAft>
                <a:spcPts val="0"/>
              </a:spcAft>
              <a:buNone/>
            </a:pPr>
            <a:r>
              <a:rPr lang="en">
                <a:solidFill>
                  <a:schemeClr val="dk1"/>
                </a:solidFill>
              </a:rPr>
              <a:t>Não foram coletados dados de eventos qualificadores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59dc34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59dc34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 o objetivo de validação da hipótese proposta, foram feitos diferentes recortes, sendo selecionadas as duas ligas com maior performance, a coreana LCK e a chinesa LPL, bem como a liga brasileira CBLoL, a qual é considerada ser a pior liga em termos de performance.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b="10063" l="0" r="0" t="10063"/>
          <a:stretch/>
        </p:blipFill>
        <p:spPr>
          <a:xfrm>
            <a:off x="0" y="0"/>
            <a:ext cx="9144000" cy="51434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81061" l="83522" r="0" t="10063"/>
          <a:stretch/>
        </p:blipFill>
        <p:spPr>
          <a:xfrm>
            <a:off x="7637325" y="0"/>
            <a:ext cx="1506675" cy="571500"/>
          </a:xfrm>
          <a:prstGeom prst="rect">
            <a:avLst/>
          </a:prstGeom>
          <a:noFill/>
          <a:ln>
            <a:noFill/>
          </a:ln>
        </p:spPr>
      </p:pic>
      <p:pic>
        <p:nvPicPr>
          <p:cNvPr id="14" name="Google Shape;14;p3"/>
          <p:cNvPicPr preferRelativeResize="0"/>
          <p:nvPr/>
        </p:nvPicPr>
        <p:blipFill>
          <a:blip r:embed="rId3">
            <a:alphaModFix/>
          </a:blip>
          <a:stretch>
            <a:fillRect/>
          </a:stretch>
        </p:blipFill>
        <p:spPr>
          <a:xfrm>
            <a:off x="7957275" y="4707625"/>
            <a:ext cx="866775" cy="304800"/>
          </a:xfrm>
          <a:prstGeom prst="rect">
            <a:avLst/>
          </a:prstGeom>
          <a:noFill/>
          <a:ln>
            <a:noFill/>
          </a:ln>
        </p:spPr>
      </p:pic>
      <p:pic>
        <p:nvPicPr>
          <p:cNvPr id="15" name="Google Shape;15;p3"/>
          <p:cNvPicPr preferRelativeResize="0"/>
          <p:nvPr/>
        </p:nvPicPr>
        <p:blipFill>
          <a:blip r:embed="rId4">
            <a:alphaModFix/>
          </a:blip>
          <a:stretch>
            <a:fillRect/>
          </a:stretch>
        </p:blipFill>
        <p:spPr>
          <a:xfrm>
            <a:off x="828750" y="4855238"/>
            <a:ext cx="6848475" cy="9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8.png"/><Relationship Id="rId10"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10"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image" Target="../media/image7.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02425" y="2050150"/>
            <a:ext cx="6041700" cy="113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Diversidade em equipes de League of Legends</a:t>
            </a:r>
            <a:endParaRPr b="1" sz="3300">
              <a:solidFill>
                <a:srgbClr val="C00026"/>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nvSpPr>
        <p:spPr>
          <a:xfrm>
            <a:off x="558775" y="1261625"/>
            <a:ext cx="8066400" cy="3396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600">
                <a:solidFill>
                  <a:schemeClr val="dk1"/>
                </a:solidFill>
                <a:latin typeface="Roboto Mono"/>
                <a:ea typeface="Roboto Mono"/>
                <a:cs typeface="Roboto Mono"/>
                <a:sym typeface="Roboto Mono"/>
              </a:rPr>
              <a:t>Transferência de jogadores diversificados</a:t>
            </a:r>
            <a:endParaRPr sz="16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medida através da métrica</a:t>
            </a:r>
            <a:endParaRPr sz="11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None/>
            </a:pPr>
            <a:r>
              <a:rPr lang="en" sz="1600">
                <a:solidFill>
                  <a:schemeClr val="dk1"/>
                </a:solidFill>
                <a:latin typeface="Roboto Mono"/>
                <a:ea typeface="Roboto Mono"/>
                <a:cs typeface="Roboto Mono"/>
                <a:sym typeface="Roboto Mono"/>
              </a:rPr>
              <a:t>Tamanho eficiente (contínua)</a:t>
            </a:r>
            <a:endParaRPr sz="1600">
              <a:latin typeface="Roboto Mono"/>
              <a:ea typeface="Roboto Mono"/>
              <a:cs typeface="Roboto Mono"/>
              <a:sym typeface="Roboto Mono"/>
            </a:endParaRPr>
          </a:p>
        </p:txBody>
      </p:sp>
      <p:sp>
        <p:nvSpPr>
          <p:cNvPr id="184" name="Google Shape;184;p22"/>
          <p:cNvSpPr txBox="1"/>
          <p:nvPr/>
        </p:nvSpPr>
        <p:spPr>
          <a:xfrm>
            <a:off x="304800" y="152400"/>
            <a:ext cx="8463000" cy="11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C00026"/>
                </a:solidFill>
                <a:latin typeface="Roboto Mono"/>
                <a:ea typeface="Roboto Mono"/>
                <a:cs typeface="Roboto Mono"/>
                <a:sym typeface="Roboto Mono"/>
              </a:rPr>
              <a:t>Operacionalização da variável independente</a:t>
            </a:r>
            <a:endParaRPr b="1" sz="2900">
              <a:solidFill>
                <a:srgbClr val="C00026"/>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b="1" sz="2900">
              <a:solidFill>
                <a:srgbClr val="C00026"/>
              </a:solidFill>
              <a:latin typeface="Roboto Mono"/>
              <a:ea typeface="Roboto Mono"/>
              <a:cs typeface="Roboto Mono"/>
              <a:sym typeface="Roboto Mono"/>
            </a:endParaRPr>
          </a:p>
          <a:p>
            <a:pPr indent="0" lvl="0" marL="0" rtl="0" algn="l">
              <a:spcBef>
                <a:spcPts val="0"/>
              </a:spcBef>
              <a:spcAft>
                <a:spcPts val="0"/>
              </a:spcAft>
              <a:buNone/>
            </a:pPr>
            <a:r>
              <a:t/>
            </a:r>
            <a:endParaRPr b="1" sz="2900">
              <a:solidFill>
                <a:srgbClr val="C00026"/>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nvSpPr>
        <p:spPr>
          <a:xfrm>
            <a:off x="906600" y="1189200"/>
            <a:ext cx="7330800" cy="3295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Melhor desempenho (contínua)</a:t>
            </a:r>
            <a:endParaRPr sz="18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sz="1100">
                <a:solidFill>
                  <a:schemeClr val="dk1"/>
                </a:solidFill>
                <a:latin typeface="Roboto Mono"/>
                <a:ea typeface="Roboto Mono"/>
                <a:cs typeface="Roboto Mono"/>
                <a:sym typeface="Roboto Mono"/>
              </a:rPr>
              <a:t>medido através da</a:t>
            </a:r>
            <a:endParaRPr sz="11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a:t>
            </a:r>
            <a:endParaRPr sz="2800">
              <a:solidFill>
                <a:schemeClr val="dk1"/>
              </a:solidFill>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Porcentagem de vitórias</a:t>
            </a:r>
            <a:r>
              <a:rPr lang="en" sz="1800">
                <a:solidFill>
                  <a:schemeClr val="dk1"/>
                </a:solidFill>
                <a:latin typeface="Roboto Mono"/>
                <a:ea typeface="Roboto Mono"/>
                <a:cs typeface="Roboto Mono"/>
                <a:sym typeface="Roboto Mono"/>
              </a:rPr>
              <a:t> nos torneios (Leaguepedia)</a:t>
            </a:r>
            <a:endParaRPr sz="1800">
              <a:solidFill>
                <a:schemeClr val="dk1"/>
              </a:solidFill>
              <a:latin typeface="Roboto Mono"/>
              <a:ea typeface="Roboto Mono"/>
              <a:cs typeface="Roboto Mono"/>
              <a:sym typeface="Roboto Mono"/>
            </a:endParaRPr>
          </a:p>
        </p:txBody>
      </p:sp>
      <p:sp>
        <p:nvSpPr>
          <p:cNvPr id="190" name="Google Shape;190;p23"/>
          <p:cNvSpPr txBox="1"/>
          <p:nvPr/>
        </p:nvSpPr>
        <p:spPr>
          <a:xfrm>
            <a:off x="304800" y="152400"/>
            <a:ext cx="8463000" cy="10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C00026"/>
                </a:solidFill>
                <a:latin typeface="Roboto Mono"/>
                <a:ea typeface="Roboto Mono"/>
                <a:cs typeface="Roboto Mono"/>
                <a:sym typeface="Roboto Mono"/>
              </a:rPr>
              <a:t>Operacionalização do</a:t>
            </a:r>
            <a:endParaRPr b="1" sz="2900">
              <a:solidFill>
                <a:srgbClr val="C00026"/>
              </a:solidFill>
              <a:latin typeface="Roboto Mono"/>
              <a:ea typeface="Roboto Mono"/>
              <a:cs typeface="Roboto Mono"/>
              <a:sym typeface="Roboto Mono"/>
            </a:endParaRPr>
          </a:p>
          <a:p>
            <a:pPr indent="0" lvl="0" marL="0" rtl="0" algn="l">
              <a:spcBef>
                <a:spcPts val="0"/>
              </a:spcBef>
              <a:spcAft>
                <a:spcPts val="0"/>
              </a:spcAft>
              <a:buNone/>
            </a:pPr>
            <a:r>
              <a:rPr b="1" lang="en" sz="2900">
                <a:solidFill>
                  <a:srgbClr val="C00026"/>
                </a:solidFill>
                <a:latin typeface="Roboto Mono"/>
                <a:ea typeface="Roboto Mono"/>
                <a:cs typeface="Roboto Mono"/>
                <a:sym typeface="Roboto Mono"/>
              </a:rPr>
              <a:t>Desempenho</a:t>
            </a:r>
            <a:endParaRPr b="1" sz="2900">
              <a:solidFill>
                <a:srgbClr val="C00026"/>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nvSpPr>
        <p:spPr>
          <a:xfrm>
            <a:off x="304800" y="152400"/>
            <a:ext cx="68991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Teste de</a:t>
            </a:r>
            <a:r>
              <a:rPr b="1" lang="en" sz="3300">
                <a:solidFill>
                  <a:srgbClr val="C00026"/>
                </a:solidFill>
                <a:latin typeface="Roboto Mono"/>
                <a:ea typeface="Roboto Mono"/>
                <a:cs typeface="Roboto Mono"/>
                <a:sym typeface="Roboto Mono"/>
              </a:rPr>
              <a:t> Hipótese 1</a:t>
            </a:r>
            <a:endParaRPr b="1" sz="3300">
              <a:solidFill>
                <a:srgbClr val="C00026"/>
              </a:solidFill>
              <a:latin typeface="Roboto Mono"/>
              <a:ea typeface="Roboto Mono"/>
              <a:cs typeface="Roboto Mono"/>
              <a:sym typeface="Roboto Mono"/>
            </a:endParaRPr>
          </a:p>
        </p:txBody>
      </p:sp>
      <p:sp>
        <p:nvSpPr>
          <p:cNvPr id="196" name="Google Shape;196;p24"/>
          <p:cNvSpPr txBox="1"/>
          <p:nvPr/>
        </p:nvSpPr>
        <p:spPr>
          <a:xfrm>
            <a:off x="422400" y="1243925"/>
            <a:ext cx="8299200" cy="34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Mono"/>
                <a:ea typeface="Roboto Mono"/>
                <a:cs typeface="Roboto Mono"/>
                <a:sym typeface="Roboto Mono"/>
              </a:rPr>
              <a:t>Regressão linear</a:t>
            </a:r>
            <a:r>
              <a:rPr lang="en" sz="1800">
                <a:latin typeface="Roboto Mono"/>
                <a:ea typeface="Roboto Mono"/>
                <a:cs typeface="Roboto Mono"/>
                <a:sym typeface="Roboto Mono"/>
              </a:rPr>
              <a:t>:</a:t>
            </a:r>
            <a:endParaRPr sz="1800">
              <a:latin typeface="Roboto Mono"/>
              <a:ea typeface="Roboto Mono"/>
              <a:cs typeface="Roboto Mono"/>
              <a:sym typeface="Roboto Mono"/>
            </a:endParaRPr>
          </a:p>
          <a:p>
            <a:pPr indent="0" lvl="0" marL="0" rtl="0" algn="ctr">
              <a:spcBef>
                <a:spcPts val="0"/>
              </a:spcBef>
              <a:spcAft>
                <a:spcPts val="0"/>
              </a:spcAft>
              <a:buNone/>
            </a:pPr>
            <a:r>
              <a:rPr lang="en" sz="1800">
                <a:latin typeface="Roboto Mono"/>
                <a:ea typeface="Roboto Mono"/>
                <a:cs typeface="Roboto Mono"/>
                <a:sym typeface="Roboto Mono"/>
              </a:rPr>
              <a:t>Tamanho eficiente x Rendimento das equipes</a:t>
            </a:r>
            <a:endParaRPr sz="1800">
              <a:latin typeface="Roboto Mono"/>
              <a:ea typeface="Roboto Mono"/>
              <a:cs typeface="Roboto Mono"/>
              <a:sym typeface="Roboto Mono"/>
            </a:endParaRPr>
          </a:p>
          <a:p>
            <a:pPr indent="0" lvl="0" marL="0" rtl="0" algn="ctr">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b="1" lang="en" sz="1800">
                <a:latin typeface="Roboto Mono"/>
                <a:ea typeface="Roboto Mono"/>
                <a:cs typeface="Roboto Mono"/>
                <a:sym typeface="Roboto Mono"/>
              </a:rPr>
              <a:t>Esperado</a:t>
            </a:r>
            <a:r>
              <a:rPr lang="en" sz="1800">
                <a:latin typeface="Roboto Mono"/>
                <a:ea typeface="Roboto Mono"/>
                <a:cs typeface="Roboto Mono"/>
                <a:sym typeface="Roboto Mono"/>
              </a:rPr>
              <a:t>: Relação positiva</a:t>
            </a:r>
            <a:endParaRPr sz="1800">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nvSpPr>
        <p:spPr>
          <a:xfrm>
            <a:off x="304800" y="152400"/>
            <a:ext cx="71193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Resultados</a:t>
            </a:r>
            <a:endParaRPr b="1" sz="3300">
              <a:solidFill>
                <a:srgbClr val="C00026"/>
              </a:solidFill>
              <a:latin typeface="Roboto Mono"/>
              <a:ea typeface="Roboto Mono"/>
              <a:cs typeface="Roboto Mono"/>
              <a:sym typeface="Roboto Mono"/>
            </a:endParaRPr>
          </a:p>
        </p:txBody>
      </p:sp>
      <p:sp>
        <p:nvSpPr>
          <p:cNvPr id="202" name="Google Shape;202;p25"/>
          <p:cNvSpPr txBox="1"/>
          <p:nvPr/>
        </p:nvSpPr>
        <p:spPr>
          <a:xfrm>
            <a:off x="2536450" y="4457700"/>
            <a:ext cx="3621000" cy="4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Mono"/>
                <a:ea typeface="Roboto Mono"/>
                <a:cs typeface="Roboto Mono"/>
                <a:sym typeface="Roboto Mono"/>
              </a:rPr>
              <a:t>Hipótese 1 é corroborada</a:t>
            </a:r>
            <a:endParaRPr sz="1700">
              <a:latin typeface="Roboto Mono"/>
              <a:ea typeface="Roboto Mono"/>
              <a:cs typeface="Roboto Mono"/>
              <a:sym typeface="Roboto Mono"/>
            </a:endParaRPr>
          </a:p>
        </p:txBody>
      </p:sp>
      <p:graphicFrame>
        <p:nvGraphicFramePr>
          <p:cNvPr id="203" name="Google Shape;203;p25"/>
          <p:cNvGraphicFramePr/>
          <p:nvPr/>
        </p:nvGraphicFramePr>
        <p:xfrm>
          <a:off x="0" y="3040500"/>
          <a:ext cx="3000000" cy="3000000"/>
        </p:xfrm>
        <a:graphic>
          <a:graphicData uri="http://schemas.openxmlformats.org/drawingml/2006/table">
            <a:tbl>
              <a:tblPr>
                <a:noFill/>
                <a:tableStyleId>{F8A4CDB7-E7BD-4216-8F37-0E67C3913348}</a:tableStyleId>
              </a:tblPr>
              <a:tblGrid>
                <a:gridCol w="2030050"/>
                <a:gridCol w="911400"/>
              </a:tblGrid>
              <a:tr h="200275">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Variável</a:t>
                      </a:r>
                      <a:endParaRPr sz="1000">
                        <a:latin typeface="Roboto Mono"/>
                        <a:ea typeface="Roboto Mono"/>
                        <a:cs typeface="Roboto Mono"/>
                        <a:sym typeface="Roboto Mono"/>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Resultado</a:t>
                      </a:r>
                      <a:endParaRPr sz="1000">
                        <a:latin typeface="Roboto Mono"/>
                        <a:ea typeface="Roboto Mono"/>
                        <a:cs typeface="Roboto Mono"/>
                        <a:sym typeface="Roboto Mono"/>
                      </a:endParaRPr>
                    </a:p>
                  </a:txBody>
                  <a:tcPr marT="91425" marB="91425" marR="91425" marL="91425" anchor="ctr">
                    <a:solidFill>
                      <a:srgbClr val="EFEFEF"/>
                    </a:solidFill>
                  </a:tcPr>
                </a:tc>
              </a:tr>
              <a:tr h="183675">
                <a:tc>
                  <a:txBody>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 R-squared (uncentered):</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solidFill>
                            <a:schemeClr val="dk1"/>
                          </a:solidFill>
                          <a:latin typeface="Roboto Mono"/>
                          <a:ea typeface="Roboto Mono"/>
                          <a:cs typeface="Roboto Mono"/>
                          <a:sym typeface="Roboto Mono"/>
                        </a:rPr>
                        <a:t>0.668</a:t>
                      </a:r>
                      <a:endParaRPr sz="1000">
                        <a:latin typeface="Roboto Mono"/>
                        <a:ea typeface="Roboto Mono"/>
                        <a:cs typeface="Roboto Mono"/>
                        <a:sym typeface="Roboto Mono"/>
                      </a:endParaRPr>
                    </a:p>
                  </a:txBody>
                  <a:tcPr marT="91425" marB="91425" marR="91425" marL="91425" anchor="ctr">
                    <a:solidFill>
                      <a:srgbClr val="FFFFFF"/>
                    </a:solidFill>
                  </a:tcPr>
                </a:tc>
              </a:tr>
              <a:tr h="2341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P&gt;|t|</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0.000</a:t>
                      </a:r>
                      <a:endParaRPr sz="1000">
                        <a:latin typeface="Roboto Mono"/>
                        <a:ea typeface="Roboto Mono"/>
                        <a:cs typeface="Roboto Mono"/>
                        <a:sym typeface="Roboto Mono"/>
                      </a:endParaRPr>
                    </a:p>
                  </a:txBody>
                  <a:tcPr marT="91425" marB="91425" marR="91425" marL="91425" anchor="ctr">
                    <a:solidFill>
                      <a:srgbClr val="FFFFFF"/>
                    </a:solidFill>
                  </a:tcPr>
                </a:tc>
              </a:tr>
              <a:tr h="2002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coef </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1.3365	</a:t>
                      </a:r>
                      <a:endParaRPr sz="1000">
                        <a:latin typeface="Roboto Mono"/>
                        <a:ea typeface="Roboto Mono"/>
                        <a:cs typeface="Roboto Mono"/>
                        <a:sym typeface="Roboto Mono"/>
                      </a:endParaRPr>
                    </a:p>
                  </a:txBody>
                  <a:tcPr marT="91425" marB="91425" marR="91425" marL="91425" anchor="ctr">
                    <a:solidFill>
                      <a:srgbClr val="FFFFFF"/>
                    </a:solidFill>
                  </a:tcPr>
                </a:tc>
              </a:tr>
            </a:tbl>
          </a:graphicData>
        </a:graphic>
      </p:graphicFrame>
      <p:pic>
        <p:nvPicPr>
          <p:cNvPr id="204" name="Google Shape;204;p25"/>
          <p:cNvPicPr preferRelativeResize="0"/>
          <p:nvPr/>
        </p:nvPicPr>
        <p:blipFill>
          <a:blip r:embed="rId3">
            <a:alphaModFix/>
          </a:blip>
          <a:stretch>
            <a:fillRect/>
          </a:stretch>
        </p:blipFill>
        <p:spPr>
          <a:xfrm>
            <a:off x="0" y="811650"/>
            <a:ext cx="2941450" cy="2228838"/>
          </a:xfrm>
          <a:prstGeom prst="rect">
            <a:avLst/>
          </a:prstGeom>
          <a:noFill/>
          <a:ln cap="flat" cmpd="sng" w="9525">
            <a:solidFill>
              <a:schemeClr val="dk2"/>
            </a:solidFill>
            <a:prstDash val="solid"/>
            <a:round/>
            <a:headEnd len="sm" w="sm" type="none"/>
            <a:tailEnd len="sm" w="sm" type="none"/>
          </a:ln>
        </p:spPr>
      </p:pic>
      <p:pic>
        <p:nvPicPr>
          <p:cNvPr id="205" name="Google Shape;205;p25"/>
          <p:cNvPicPr preferRelativeResize="0"/>
          <p:nvPr/>
        </p:nvPicPr>
        <p:blipFill>
          <a:blip r:embed="rId4">
            <a:alphaModFix/>
          </a:blip>
          <a:stretch>
            <a:fillRect/>
          </a:stretch>
        </p:blipFill>
        <p:spPr>
          <a:xfrm>
            <a:off x="3101260" y="811650"/>
            <a:ext cx="2941476" cy="2228850"/>
          </a:xfrm>
          <a:prstGeom prst="rect">
            <a:avLst/>
          </a:prstGeom>
          <a:noFill/>
          <a:ln cap="flat" cmpd="sng" w="9525">
            <a:solidFill>
              <a:schemeClr val="dk2"/>
            </a:solidFill>
            <a:prstDash val="solid"/>
            <a:round/>
            <a:headEnd len="sm" w="sm" type="none"/>
            <a:tailEnd len="sm" w="sm" type="none"/>
          </a:ln>
        </p:spPr>
      </p:pic>
      <p:pic>
        <p:nvPicPr>
          <p:cNvPr id="206" name="Google Shape;206;p25"/>
          <p:cNvPicPr preferRelativeResize="0"/>
          <p:nvPr/>
        </p:nvPicPr>
        <p:blipFill>
          <a:blip r:embed="rId5">
            <a:alphaModFix/>
          </a:blip>
          <a:stretch>
            <a:fillRect/>
          </a:stretch>
        </p:blipFill>
        <p:spPr>
          <a:xfrm>
            <a:off x="6202525" y="811657"/>
            <a:ext cx="2941450" cy="2228831"/>
          </a:xfrm>
          <a:prstGeom prst="rect">
            <a:avLst/>
          </a:prstGeom>
          <a:noFill/>
          <a:ln cap="flat" cmpd="sng" w="9525">
            <a:solidFill>
              <a:schemeClr val="dk2"/>
            </a:solidFill>
            <a:prstDash val="solid"/>
            <a:round/>
            <a:headEnd len="sm" w="sm" type="none"/>
            <a:tailEnd len="sm" w="sm" type="none"/>
          </a:ln>
        </p:spPr>
      </p:pic>
      <p:graphicFrame>
        <p:nvGraphicFramePr>
          <p:cNvPr id="207" name="Google Shape;207;p25"/>
          <p:cNvGraphicFramePr/>
          <p:nvPr/>
        </p:nvGraphicFramePr>
        <p:xfrm>
          <a:off x="3101263" y="3040500"/>
          <a:ext cx="3000000" cy="3000000"/>
        </p:xfrm>
        <a:graphic>
          <a:graphicData uri="http://schemas.openxmlformats.org/drawingml/2006/table">
            <a:tbl>
              <a:tblPr>
                <a:noFill/>
                <a:tableStyleId>{F8A4CDB7-E7BD-4216-8F37-0E67C3913348}</a:tableStyleId>
              </a:tblPr>
              <a:tblGrid>
                <a:gridCol w="2030050"/>
                <a:gridCol w="911400"/>
              </a:tblGrid>
              <a:tr h="200275">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Variável</a:t>
                      </a:r>
                      <a:endParaRPr sz="1000">
                        <a:latin typeface="Roboto Mono"/>
                        <a:ea typeface="Roboto Mono"/>
                        <a:cs typeface="Roboto Mono"/>
                        <a:sym typeface="Roboto Mono"/>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Resultado</a:t>
                      </a:r>
                      <a:endParaRPr sz="1000">
                        <a:latin typeface="Roboto Mono"/>
                        <a:ea typeface="Roboto Mono"/>
                        <a:cs typeface="Roboto Mono"/>
                        <a:sym typeface="Roboto Mono"/>
                      </a:endParaRPr>
                    </a:p>
                  </a:txBody>
                  <a:tcPr marT="91425" marB="91425" marR="91425" marL="91425" anchor="ctr">
                    <a:solidFill>
                      <a:srgbClr val="EFEFEF"/>
                    </a:solidFill>
                  </a:tcPr>
                </a:tc>
              </a:tr>
              <a:tr h="183675">
                <a:tc>
                  <a:txBody>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 R-squared (uncentered):</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solidFill>
                            <a:schemeClr val="dk1"/>
                          </a:solidFill>
                          <a:latin typeface="Roboto Mono"/>
                          <a:ea typeface="Roboto Mono"/>
                          <a:cs typeface="Roboto Mono"/>
                          <a:sym typeface="Roboto Mono"/>
                        </a:rPr>
                        <a:t>0.599</a:t>
                      </a:r>
                      <a:endParaRPr sz="1000">
                        <a:solidFill>
                          <a:schemeClr val="dk1"/>
                        </a:solidFill>
                        <a:latin typeface="Roboto Mono"/>
                        <a:ea typeface="Roboto Mono"/>
                        <a:cs typeface="Roboto Mono"/>
                        <a:sym typeface="Roboto Mono"/>
                      </a:endParaRPr>
                    </a:p>
                  </a:txBody>
                  <a:tcPr marT="91425" marB="91425" marR="91425" marL="91425" anchor="ctr">
                    <a:solidFill>
                      <a:srgbClr val="FFFFFF"/>
                    </a:solidFill>
                  </a:tcPr>
                </a:tc>
              </a:tr>
              <a:tr h="2341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P&gt;|t|</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0.000</a:t>
                      </a:r>
                      <a:endParaRPr sz="1000">
                        <a:latin typeface="Roboto Mono"/>
                        <a:ea typeface="Roboto Mono"/>
                        <a:cs typeface="Roboto Mono"/>
                        <a:sym typeface="Roboto Mono"/>
                      </a:endParaRPr>
                    </a:p>
                  </a:txBody>
                  <a:tcPr marT="91425" marB="91425" marR="91425" marL="91425" anchor="ctr">
                    <a:solidFill>
                      <a:srgbClr val="FFFFFF"/>
                    </a:solidFill>
                  </a:tcPr>
                </a:tc>
              </a:tr>
              <a:tr h="2002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coef </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1.2363	</a:t>
                      </a:r>
                      <a:endParaRPr sz="1000">
                        <a:latin typeface="Roboto Mono"/>
                        <a:ea typeface="Roboto Mono"/>
                        <a:cs typeface="Roboto Mono"/>
                        <a:sym typeface="Roboto Mono"/>
                      </a:endParaRPr>
                    </a:p>
                  </a:txBody>
                  <a:tcPr marT="91425" marB="91425" marR="91425" marL="91425" anchor="ctr">
                    <a:solidFill>
                      <a:srgbClr val="FFFFFF"/>
                    </a:solidFill>
                  </a:tcPr>
                </a:tc>
              </a:tr>
            </a:tbl>
          </a:graphicData>
        </a:graphic>
      </p:graphicFrame>
      <p:graphicFrame>
        <p:nvGraphicFramePr>
          <p:cNvPr id="208" name="Google Shape;208;p25"/>
          <p:cNvGraphicFramePr/>
          <p:nvPr/>
        </p:nvGraphicFramePr>
        <p:xfrm>
          <a:off x="6202525" y="3040500"/>
          <a:ext cx="3000000" cy="3000000"/>
        </p:xfrm>
        <a:graphic>
          <a:graphicData uri="http://schemas.openxmlformats.org/drawingml/2006/table">
            <a:tbl>
              <a:tblPr>
                <a:noFill/>
                <a:tableStyleId>{F8A4CDB7-E7BD-4216-8F37-0E67C3913348}</a:tableStyleId>
              </a:tblPr>
              <a:tblGrid>
                <a:gridCol w="2030050"/>
                <a:gridCol w="911400"/>
              </a:tblGrid>
              <a:tr h="200275">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Variável</a:t>
                      </a:r>
                      <a:endParaRPr sz="1000">
                        <a:latin typeface="Roboto Mono"/>
                        <a:ea typeface="Roboto Mono"/>
                        <a:cs typeface="Roboto Mono"/>
                        <a:sym typeface="Roboto Mono"/>
                      </a:endParaRPr>
                    </a:p>
                  </a:txBody>
                  <a:tcPr marT="91425" marB="91425" marR="91425" marL="91425" anchor="ctr">
                    <a:solidFill>
                      <a:srgbClr val="EFEFE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Resultado</a:t>
                      </a:r>
                      <a:endParaRPr sz="1000">
                        <a:latin typeface="Roboto Mono"/>
                        <a:ea typeface="Roboto Mono"/>
                        <a:cs typeface="Roboto Mono"/>
                        <a:sym typeface="Roboto Mono"/>
                      </a:endParaRPr>
                    </a:p>
                  </a:txBody>
                  <a:tcPr marT="91425" marB="91425" marR="91425" marL="91425" anchor="ctr">
                    <a:solidFill>
                      <a:srgbClr val="EFEFEF"/>
                    </a:solidFill>
                  </a:tcPr>
                </a:tc>
              </a:tr>
              <a:tr h="183675">
                <a:tc>
                  <a:txBody>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 R-squared (uncentered):</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solidFill>
                            <a:schemeClr val="dk1"/>
                          </a:solidFill>
                          <a:latin typeface="Roboto Mono"/>
                          <a:ea typeface="Roboto Mono"/>
                          <a:cs typeface="Roboto Mono"/>
                          <a:sym typeface="Roboto Mono"/>
                        </a:rPr>
                        <a:t>0.704</a:t>
                      </a:r>
                      <a:endParaRPr sz="1000">
                        <a:solidFill>
                          <a:schemeClr val="dk1"/>
                        </a:solidFill>
                        <a:latin typeface="Roboto Mono"/>
                        <a:ea typeface="Roboto Mono"/>
                        <a:cs typeface="Roboto Mono"/>
                        <a:sym typeface="Roboto Mono"/>
                      </a:endParaRPr>
                    </a:p>
                  </a:txBody>
                  <a:tcPr marT="91425" marB="91425" marR="91425" marL="91425" anchor="ctr">
                    <a:solidFill>
                      <a:srgbClr val="FFFFFF"/>
                    </a:solidFill>
                  </a:tcPr>
                </a:tc>
              </a:tr>
              <a:tr h="2341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P&gt;|t|</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0.000</a:t>
                      </a:r>
                      <a:endParaRPr sz="1000">
                        <a:latin typeface="Roboto Mono"/>
                        <a:ea typeface="Roboto Mono"/>
                        <a:cs typeface="Roboto Mono"/>
                        <a:sym typeface="Roboto Mono"/>
                      </a:endParaRPr>
                    </a:p>
                  </a:txBody>
                  <a:tcPr marT="91425" marB="91425" marR="91425" marL="91425" anchor="ctr">
                    <a:solidFill>
                      <a:srgbClr val="FFFFFF"/>
                    </a:solidFill>
                  </a:tcPr>
                </a:tc>
              </a:tr>
              <a:tr h="200275">
                <a:tc>
                  <a:txBody>
                    <a:bodyPr/>
                    <a:lstStyle/>
                    <a:p>
                      <a:pPr indent="0" lvl="0" marL="0" rtl="0" algn="ctr">
                        <a:lnSpc>
                          <a:spcPct val="100000"/>
                        </a:lnSpc>
                        <a:spcBef>
                          <a:spcPts val="0"/>
                        </a:spcBef>
                        <a:spcAft>
                          <a:spcPts val="0"/>
                        </a:spcAft>
                        <a:buNone/>
                      </a:pPr>
                      <a:r>
                        <a:rPr b="1" lang="en" sz="1000">
                          <a:latin typeface="Roboto Mono"/>
                          <a:ea typeface="Roboto Mono"/>
                          <a:cs typeface="Roboto Mono"/>
                          <a:sym typeface="Roboto Mono"/>
                        </a:rPr>
                        <a:t>coef </a:t>
                      </a:r>
                      <a:endParaRPr b="1" sz="1000">
                        <a:latin typeface="Roboto Mono"/>
                        <a:ea typeface="Roboto Mono"/>
                        <a:cs typeface="Roboto Mono"/>
                        <a:sym typeface="Roboto Mono"/>
                      </a:endParaRPr>
                    </a:p>
                  </a:txBody>
                  <a:tcPr marT="91425" marB="91425" marR="91425" marL="91425" anchor="ctr">
                    <a:solidFill>
                      <a:srgbClr val="FFFFFF"/>
                    </a:solidFill>
                  </a:tcPr>
                </a:tc>
                <a:tc>
                  <a:txBody>
                    <a:bodyPr/>
                    <a:lstStyle/>
                    <a:p>
                      <a:pPr indent="0" lvl="0" marL="0" rtl="0" algn="ctr">
                        <a:lnSpc>
                          <a:spcPct val="100000"/>
                        </a:lnSpc>
                        <a:spcBef>
                          <a:spcPts val="0"/>
                        </a:spcBef>
                        <a:spcAft>
                          <a:spcPts val="0"/>
                        </a:spcAft>
                        <a:buNone/>
                      </a:pPr>
                      <a:r>
                        <a:rPr lang="en" sz="1000">
                          <a:latin typeface="Roboto Mono"/>
                          <a:ea typeface="Roboto Mono"/>
                          <a:cs typeface="Roboto Mono"/>
                          <a:sym typeface="Roboto Mono"/>
                        </a:rPr>
                        <a:t>1.4570	</a:t>
                      </a:r>
                      <a:endParaRPr sz="1000">
                        <a:latin typeface="Roboto Mono"/>
                        <a:ea typeface="Roboto Mono"/>
                        <a:cs typeface="Roboto Mono"/>
                        <a:sym typeface="Roboto Mono"/>
                      </a:endParaRPr>
                    </a:p>
                  </a:txBody>
                  <a:tcPr marT="91425" marB="91425" marR="91425" marL="91425" anchor="ctr">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nvSpPr>
        <p:spPr>
          <a:xfrm>
            <a:off x="304800" y="152400"/>
            <a:ext cx="73554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Reformulação da Hipótese 1</a:t>
            </a:r>
            <a:endParaRPr b="1" sz="3300">
              <a:solidFill>
                <a:srgbClr val="C00026"/>
              </a:solidFill>
              <a:latin typeface="Roboto Mono"/>
              <a:ea typeface="Roboto Mono"/>
              <a:cs typeface="Roboto Mono"/>
              <a:sym typeface="Roboto Mono"/>
            </a:endParaRPr>
          </a:p>
        </p:txBody>
      </p:sp>
      <p:sp>
        <p:nvSpPr>
          <p:cNvPr id="214" name="Google Shape;214;p26"/>
          <p:cNvSpPr txBox="1"/>
          <p:nvPr/>
        </p:nvSpPr>
        <p:spPr>
          <a:xfrm>
            <a:off x="844475" y="1243925"/>
            <a:ext cx="7548900" cy="3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Verdana"/>
              <a:ea typeface="Verdana"/>
              <a:cs typeface="Verdana"/>
              <a:sym typeface="Verdana"/>
            </a:endParaRPr>
          </a:p>
        </p:txBody>
      </p:sp>
      <p:pic>
        <p:nvPicPr>
          <p:cNvPr id="215" name="Google Shape;215;p26"/>
          <p:cNvPicPr preferRelativeResize="0"/>
          <p:nvPr/>
        </p:nvPicPr>
        <p:blipFill>
          <a:blip r:embed="rId3">
            <a:alphaModFix/>
          </a:blip>
          <a:stretch>
            <a:fillRect/>
          </a:stretch>
        </p:blipFill>
        <p:spPr>
          <a:xfrm>
            <a:off x="1210125" y="1340125"/>
            <a:ext cx="919699" cy="919699"/>
          </a:xfrm>
          <a:prstGeom prst="rect">
            <a:avLst/>
          </a:prstGeom>
          <a:noFill/>
          <a:ln>
            <a:noFill/>
          </a:ln>
        </p:spPr>
      </p:pic>
      <p:pic>
        <p:nvPicPr>
          <p:cNvPr id="216" name="Google Shape;216;p26"/>
          <p:cNvPicPr preferRelativeResize="0"/>
          <p:nvPr/>
        </p:nvPicPr>
        <p:blipFill>
          <a:blip r:embed="rId4">
            <a:alphaModFix/>
          </a:blip>
          <a:stretch>
            <a:fillRect/>
          </a:stretch>
        </p:blipFill>
        <p:spPr>
          <a:xfrm>
            <a:off x="982125" y="3607375"/>
            <a:ext cx="919700" cy="919700"/>
          </a:xfrm>
          <a:prstGeom prst="rect">
            <a:avLst/>
          </a:prstGeom>
          <a:noFill/>
          <a:ln>
            <a:noFill/>
          </a:ln>
        </p:spPr>
      </p:pic>
      <p:pic>
        <p:nvPicPr>
          <p:cNvPr id="217" name="Google Shape;217;p26"/>
          <p:cNvPicPr preferRelativeResize="0"/>
          <p:nvPr/>
        </p:nvPicPr>
        <p:blipFill>
          <a:blip r:embed="rId5">
            <a:alphaModFix/>
          </a:blip>
          <a:stretch>
            <a:fillRect/>
          </a:stretch>
        </p:blipFill>
        <p:spPr>
          <a:xfrm>
            <a:off x="4135825" y="2766550"/>
            <a:ext cx="1040650" cy="1040650"/>
          </a:xfrm>
          <a:prstGeom prst="rect">
            <a:avLst/>
          </a:prstGeom>
          <a:noFill/>
          <a:ln>
            <a:noFill/>
          </a:ln>
        </p:spPr>
      </p:pic>
      <p:pic>
        <p:nvPicPr>
          <p:cNvPr id="218" name="Google Shape;218;p26"/>
          <p:cNvPicPr preferRelativeResize="0"/>
          <p:nvPr/>
        </p:nvPicPr>
        <p:blipFill>
          <a:blip r:embed="rId6">
            <a:alphaModFix/>
          </a:blip>
          <a:stretch>
            <a:fillRect/>
          </a:stretch>
        </p:blipFill>
        <p:spPr>
          <a:xfrm>
            <a:off x="2192950" y="2455225"/>
            <a:ext cx="919700" cy="919700"/>
          </a:xfrm>
          <a:prstGeom prst="rect">
            <a:avLst/>
          </a:prstGeom>
          <a:noFill/>
          <a:ln>
            <a:noFill/>
          </a:ln>
        </p:spPr>
      </p:pic>
      <p:pic>
        <p:nvPicPr>
          <p:cNvPr id="219" name="Google Shape;219;p26"/>
          <p:cNvPicPr preferRelativeResize="0"/>
          <p:nvPr/>
        </p:nvPicPr>
        <p:blipFill>
          <a:blip r:embed="rId7">
            <a:alphaModFix/>
          </a:blip>
          <a:stretch>
            <a:fillRect/>
          </a:stretch>
        </p:blipFill>
        <p:spPr>
          <a:xfrm>
            <a:off x="3948465" y="1243925"/>
            <a:ext cx="919700" cy="919700"/>
          </a:xfrm>
          <a:prstGeom prst="rect">
            <a:avLst/>
          </a:prstGeom>
          <a:noFill/>
          <a:ln>
            <a:noFill/>
          </a:ln>
        </p:spPr>
      </p:pic>
      <p:pic>
        <p:nvPicPr>
          <p:cNvPr id="220" name="Google Shape;220;p26"/>
          <p:cNvPicPr preferRelativeResize="0"/>
          <p:nvPr/>
        </p:nvPicPr>
        <p:blipFill>
          <a:blip r:embed="rId8">
            <a:alphaModFix/>
          </a:blip>
          <a:stretch>
            <a:fillRect/>
          </a:stretch>
        </p:blipFill>
        <p:spPr>
          <a:xfrm>
            <a:off x="6349175" y="3290750"/>
            <a:ext cx="582079" cy="919700"/>
          </a:xfrm>
          <a:prstGeom prst="rect">
            <a:avLst/>
          </a:prstGeom>
          <a:noFill/>
          <a:ln>
            <a:noFill/>
          </a:ln>
        </p:spPr>
      </p:pic>
      <p:pic>
        <p:nvPicPr>
          <p:cNvPr id="221" name="Google Shape;221;p26"/>
          <p:cNvPicPr preferRelativeResize="0"/>
          <p:nvPr/>
        </p:nvPicPr>
        <p:blipFill>
          <a:blip r:embed="rId9">
            <a:alphaModFix/>
          </a:blip>
          <a:stretch>
            <a:fillRect/>
          </a:stretch>
        </p:blipFill>
        <p:spPr>
          <a:xfrm>
            <a:off x="5674958" y="1079475"/>
            <a:ext cx="919701" cy="919701"/>
          </a:xfrm>
          <a:prstGeom prst="rect">
            <a:avLst/>
          </a:prstGeom>
          <a:noFill/>
          <a:ln>
            <a:noFill/>
          </a:ln>
        </p:spPr>
      </p:pic>
      <p:pic>
        <p:nvPicPr>
          <p:cNvPr id="222" name="Google Shape;222;p26"/>
          <p:cNvPicPr preferRelativeResize="0"/>
          <p:nvPr/>
        </p:nvPicPr>
        <p:blipFill>
          <a:blip r:embed="rId10">
            <a:alphaModFix/>
          </a:blip>
          <a:stretch>
            <a:fillRect/>
          </a:stretch>
        </p:blipFill>
        <p:spPr>
          <a:xfrm>
            <a:off x="6807401" y="2270763"/>
            <a:ext cx="919700" cy="601984"/>
          </a:xfrm>
          <a:prstGeom prst="rect">
            <a:avLst/>
          </a:prstGeom>
          <a:noFill/>
          <a:ln>
            <a:noFill/>
          </a:ln>
        </p:spPr>
      </p:pic>
      <p:cxnSp>
        <p:nvCxnSpPr>
          <p:cNvPr id="223" name="Google Shape;223;p26"/>
          <p:cNvCxnSpPr>
            <a:stCxn id="216" idx="3"/>
            <a:endCxn id="218" idx="2"/>
          </p:cNvCxnSpPr>
          <p:nvPr/>
        </p:nvCxnSpPr>
        <p:spPr>
          <a:xfrm flipH="1" rot="10800000">
            <a:off x="1901825" y="3374825"/>
            <a:ext cx="750900" cy="6924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6"/>
          <p:cNvCxnSpPr>
            <a:stCxn id="218" idx="3"/>
            <a:endCxn id="219" idx="2"/>
          </p:cNvCxnSpPr>
          <p:nvPr/>
        </p:nvCxnSpPr>
        <p:spPr>
          <a:xfrm flipH="1" rot="10800000">
            <a:off x="3112651" y="2163575"/>
            <a:ext cx="1295700" cy="7515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6"/>
          <p:cNvCxnSpPr>
            <a:stCxn id="215" idx="2"/>
            <a:endCxn id="218" idx="1"/>
          </p:cNvCxnSpPr>
          <p:nvPr/>
        </p:nvCxnSpPr>
        <p:spPr>
          <a:xfrm>
            <a:off x="1669975" y="2259825"/>
            <a:ext cx="522900" cy="6552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6"/>
          <p:cNvCxnSpPr>
            <a:stCxn id="221" idx="2"/>
            <a:endCxn id="222" idx="1"/>
          </p:cNvCxnSpPr>
          <p:nvPr/>
        </p:nvCxnSpPr>
        <p:spPr>
          <a:xfrm>
            <a:off x="6134808" y="1999175"/>
            <a:ext cx="672600" cy="5727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6"/>
          <p:cNvCxnSpPr>
            <a:stCxn id="219" idx="3"/>
            <a:endCxn id="221" idx="1"/>
          </p:cNvCxnSpPr>
          <p:nvPr/>
        </p:nvCxnSpPr>
        <p:spPr>
          <a:xfrm flipH="1" rot="10800000">
            <a:off x="4868165" y="1539375"/>
            <a:ext cx="806700" cy="1644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6"/>
          <p:cNvCxnSpPr>
            <a:stCxn id="217" idx="3"/>
            <a:endCxn id="221" idx="2"/>
          </p:cNvCxnSpPr>
          <p:nvPr/>
        </p:nvCxnSpPr>
        <p:spPr>
          <a:xfrm flipH="1" rot="10800000">
            <a:off x="5176475" y="1999275"/>
            <a:ext cx="958200" cy="12876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6"/>
          <p:cNvCxnSpPr>
            <a:stCxn id="217" idx="2"/>
            <a:endCxn id="220" idx="1"/>
          </p:cNvCxnSpPr>
          <p:nvPr/>
        </p:nvCxnSpPr>
        <p:spPr>
          <a:xfrm flipH="1" rot="10800000">
            <a:off x="4656150" y="3750500"/>
            <a:ext cx="1692900" cy="567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6"/>
          <p:cNvCxnSpPr>
            <a:stCxn id="215" idx="3"/>
            <a:endCxn id="219" idx="1"/>
          </p:cNvCxnSpPr>
          <p:nvPr/>
        </p:nvCxnSpPr>
        <p:spPr>
          <a:xfrm flipH="1" rot="10800000">
            <a:off x="2129825" y="1703675"/>
            <a:ext cx="1818600" cy="963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6"/>
          <p:cNvCxnSpPr>
            <a:endCxn id="220" idx="0"/>
          </p:cNvCxnSpPr>
          <p:nvPr/>
        </p:nvCxnSpPr>
        <p:spPr>
          <a:xfrm>
            <a:off x="6134715" y="1999250"/>
            <a:ext cx="505500" cy="1291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nvSpPr>
        <p:spPr>
          <a:xfrm>
            <a:off x="318825" y="152400"/>
            <a:ext cx="74103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Reformulação da Hipótese 1</a:t>
            </a:r>
            <a:endParaRPr b="1" sz="3300">
              <a:solidFill>
                <a:srgbClr val="C00026"/>
              </a:solidFill>
              <a:latin typeface="Roboto Mono"/>
              <a:ea typeface="Roboto Mono"/>
              <a:cs typeface="Roboto Mono"/>
              <a:sym typeface="Roboto Mono"/>
            </a:endParaRPr>
          </a:p>
        </p:txBody>
      </p:sp>
      <p:pic>
        <p:nvPicPr>
          <p:cNvPr id="237" name="Google Shape;237;p27"/>
          <p:cNvPicPr preferRelativeResize="0"/>
          <p:nvPr/>
        </p:nvPicPr>
        <p:blipFill>
          <a:blip r:embed="rId3">
            <a:alphaModFix/>
          </a:blip>
          <a:stretch>
            <a:fillRect/>
          </a:stretch>
        </p:blipFill>
        <p:spPr>
          <a:xfrm>
            <a:off x="376225" y="1378625"/>
            <a:ext cx="1821700" cy="1821700"/>
          </a:xfrm>
          <a:prstGeom prst="rect">
            <a:avLst/>
          </a:prstGeom>
          <a:noFill/>
          <a:ln>
            <a:noFill/>
          </a:ln>
        </p:spPr>
      </p:pic>
      <p:pic>
        <p:nvPicPr>
          <p:cNvPr id="238" name="Google Shape;238;p27"/>
          <p:cNvPicPr preferRelativeResize="0"/>
          <p:nvPr/>
        </p:nvPicPr>
        <p:blipFill>
          <a:blip r:embed="rId4">
            <a:alphaModFix/>
          </a:blip>
          <a:stretch>
            <a:fillRect/>
          </a:stretch>
        </p:blipFill>
        <p:spPr>
          <a:xfrm>
            <a:off x="6975200" y="1808350"/>
            <a:ext cx="1391974" cy="1391974"/>
          </a:xfrm>
          <a:prstGeom prst="rect">
            <a:avLst/>
          </a:prstGeom>
          <a:noFill/>
          <a:ln>
            <a:noFill/>
          </a:ln>
        </p:spPr>
      </p:pic>
      <p:pic>
        <p:nvPicPr>
          <p:cNvPr id="239" name="Google Shape;239;p27"/>
          <p:cNvPicPr preferRelativeResize="0"/>
          <p:nvPr/>
        </p:nvPicPr>
        <p:blipFill>
          <a:blip r:embed="rId5">
            <a:alphaModFix/>
          </a:blip>
          <a:stretch>
            <a:fillRect/>
          </a:stretch>
        </p:blipFill>
        <p:spPr>
          <a:xfrm>
            <a:off x="3008200" y="2783375"/>
            <a:ext cx="2474640" cy="1391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nvSpPr>
        <p:spPr>
          <a:xfrm>
            <a:off x="304800" y="152400"/>
            <a:ext cx="52476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Próximos passos</a:t>
            </a:r>
            <a:endParaRPr b="1" sz="3300">
              <a:solidFill>
                <a:srgbClr val="C00026"/>
              </a:solidFill>
              <a:latin typeface="Roboto Mono"/>
              <a:ea typeface="Roboto Mono"/>
              <a:cs typeface="Roboto Mono"/>
              <a:sym typeface="Roboto Mono"/>
            </a:endParaRPr>
          </a:p>
        </p:txBody>
      </p:sp>
      <p:sp>
        <p:nvSpPr>
          <p:cNvPr id="245" name="Google Shape;245;p28"/>
          <p:cNvSpPr txBox="1"/>
          <p:nvPr/>
        </p:nvSpPr>
        <p:spPr>
          <a:xfrm>
            <a:off x="804300" y="1450375"/>
            <a:ext cx="7535400" cy="2900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Roboto Mono"/>
              <a:buChar char="-"/>
            </a:pPr>
            <a:r>
              <a:rPr lang="en" sz="1800">
                <a:latin typeface="Roboto Mono"/>
                <a:ea typeface="Roboto Mono"/>
                <a:cs typeface="Roboto Mono"/>
                <a:sym typeface="Roboto Mono"/>
              </a:rPr>
              <a:t>Coleta de dados de todas as regiões</a:t>
            </a:r>
            <a:endParaRPr sz="1800">
              <a:latin typeface="Roboto Mono"/>
              <a:ea typeface="Roboto Mono"/>
              <a:cs typeface="Roboto Mono"/>
              <a:sym typeface="Roboto Mono"/>
            </a:endParaRPr>
          </a:p>
          <a:p>
            <a:pPr indent="-342900" lvl="0" marL="457200" rtl="0" algn="l">
              <a:lnSpc>
                <a:spcPct val="200000"/>
              </a:lnSpc>
              <a:spcBef>
                <a:spcPts val="0"/>
              </a:spcBef>
              <a:spcAft>
                <a:spcPts val="0"/>
              </a:spcAft>
              <a:buSzPts val="1800"/>
              <a:buFont typeface="Roboto Mono"/>
              <a:buChar char="-"/>
            </a:pPr>
            <a:r>
              <a:rPr lang="en" sz="1800">
                <a:latin typeface="Roboto Mono"/>
                <a:ea typeface="Roboto Mono"/>
                <a:cs typeface="Roboto Mono"/>
                <a:sym typeface="Roboto Mono"/>
              </a:rPr>
              <a:t>Dados de outros jogos</a:t>
            </a:r>
            <a:endParaRPr sz="1800">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9"/>
          <p:cNvPicPr preferRelativeResize="0"/>
          <p:nvPr/>
        </p:nvPicPr>
        <p:blipFill>
          <a:blip r:embed="rId3">
            <a:alphaModFix/>
          </a:blip>
          <a:stretch>
            <a:fillRect/>
          </a:stretch>
        </p:blipFill>
        <p:spPr>
          <a:xfrm>
            <a:off x="0" y="0"/>
            <a:ext cx="5715024" cy="5143500"/>
          </a:xfrm>
          <a:prstGeom prst="rect">
            <a:avLst/>
          </a:prstGeom>
          <a:noFill/>
          <a:ln>
            <a:noFill/>
          </a:ln>
        </p:spPr>
      </p:pic>
      <p:pic>
        <p:nvPicPr>
          <p:cNvPr id="251" name="Google Shape;251;p29"/>
          <p:cNvPicPr preferRelativeResize="0"/>
          <p:nvPr/>
        </p:nvPicPr>
        <p:blipFill>
          <a:blip r:embed="rId4">
            <a:alphaModFix/>
          </a:blip>
          <a:stretch>
            <a:fillRect/>
          </a:stretch>
        </p:blipFill>
        <p:spPr>
          <a:xfrm>
            <a:off x="5715017" y="0"/>
            <a:ext cx="3428983" cy="5143500"/>
          </a:xfrm>
          <a:prstGeom prst="rect">
            <a:avLst/>
          </a:prstGeom>
          <a:noFill/>
          <a:ln>
            <a:noFill/>
          </a:ln>
        </p:spPr>
      </p:pic>
      <p:pic>
        <p:nvPicPr>
          <p:cNvPr id="252" name="Google Shape;252;p29"/>
          <p:cNvPicPr preferRelativeResize="0"/>
          <p:nvPr/>
        </p:nvPicPr>
        <p:blipFill>
          <a:blip r:embed="rId5">
            <a:alphaModFix/>
          </a:blip>
          <a:stretch>
            <a:fillRect/>
          </a:stretch>
        </p:blipFill>
        <p:spPr>
          <a:xfrm>
            <a:off x="2019979" y="2138363"/>
            <a:ext cx="1675065" cy="590550"/>
          </a:xfrm>
          <a:prstGeom prst="rect">
            <a:avLst/>
          </a:prstGeom>
          <a:noFill/>
          <a:ln>
            <a:noFill/>
          </a:ln>
        </p:spPr>
      </p:pic>
      <p:pic>
        <p:nvPicPr>
          <p:cNvPr id="253" name="Google Shape;253;p29"/>
          <p:cNvPicPr preferRelativeResize="0"/>
          <p:nvPr/>
        </p:nvPicPr>
        <p:blipFill>
          <a:blip r:embed="rId6">
            <a:alphaModFix/>
          </a:blip>
          <a:stretch>
            <a:fillRect/>
          </a:stretch>
        </p:blipFill>
        <p:spPr>
          <a:xfrm>
            <a:off x="2043113" y="2728900"/>
            <a:ext cx="1628775" cy="27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304800" y="152400"/>
            <a:ext cx="67323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Contexto</a:t>
            </a:r>
            <a:endParaRPr b="1" sz="3300">
              <a:solidFill>
                <a:srgbClr val="C00026"/>
              </a:solidFill>
              <a:latin typeface="Roboto Mono"/>
              <a:ea typeface="Roboto Mono"/>
              <a:cs typeface="Roboto Mono"/>
              <a:sym typeface="Roboto Mono"/>
            </a:endParaRPr>
          </a:p>
        </p:txBody>
      </p:sp>
      <p:pic>
        <p:nvPicPr>
          <p:cNvPr id="60" name="Google Shape;60;p14"/>
          <p:cNvPicPr preferRelativeResize="0"/>
          <p:nvPr/>
        </p:nvPicPr>
        <p:blipFill>
          <a:blip r:embed="rId3">
            <a:alphaModFix/>
          </a:blip>
          <a:stretch>
            <a:fillRect/>
          </a:stretch>
        </p:blipFill>
        <p:spPr>
          <a:xfrm>
            <a:off x="1629438" y="1986975"/>
            <a:ext cx="952825" cy="1017150"/>
          </a:xfrm>
          <a:prstGeom prst="rect">
            <a:avLst/>
          </a:prstGeom>
          <a:noFill/>
          <a:ln>
            <a:noFill/>
          </a:ln>
        </p:spPr>
      </p:pic>
      <p:grpSp>
        <p:nvGrpSpPr>
          <p:cNvPr id="61" name="Google Shape;61;p14"/>
          <p:cNvGrpSpPr/>
          <p:nvPr/>
        </p:nvGrpSpPr>
        <p:grpSpPr>
          <a:xfrm>
            <a:off x="5253045" y="425512"/>
            <a:ext cx="1200914" cy="1198045"/>
            <a:chOff x="-64410850" y="4094450"/>
            <a:chExt cx="317425" cy="316650"/>
          </a:xfrm>
        </p:grpSpPr>
        <p:sp>
          <p:nvSpPr>
            <p:cNvPr id="62" name="Google Shape;62;p1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flipH="1">
            <a:off x="5260709" y="3367557"/>
            <a:ext cx="1185589" cy="1185589"/>
            <a:chOff x="2037825" y="3254050"/>
            <a:chExt cx="296175" cy="296175"/>
          </a:xfrm>
        </p:grpSpPr>
        <p:sp>
          <p:nvSpPr>
            <p:cNvPr id="66" name="Google Shape;66;p1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4"/>
          <p:cNvGrpSpPr/>
          <p:nvPr/>
        </p:nvGrpSpPr>
        <p:grpSpPr>
          <a:xfrm>
            <a:off x="6606343" y="1928359"/>
            <a:ext cx="1134469" cy="1134380"/>
            <a:chOff x="583100" y="3982600"/>
            <a:chExt cx="296175" cy="296175"/>
          </a:xfrm>
        </p:grpSpPr>
        <p:sp>
          <p:nvSpPr>
            <p:cNvPr id="73" name="Google Shape;73;p1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 name="Google Shape;80;p14"/>
          <p:cNvCxnSpPr>
            <a:stCxn id="60" idx="3"/>
          </p:cNvCxnSpPr>
          <p:nvPr/>
        </p:nvCxnSpPr>
        <p:spPr>
          <a:xfrm flipH="1" rot="10800000">
            <a:off x="2582263" y="1366650"/>
            <a:ext cx="1955400" cy="1128900"/>
          </a:xfrm>
          <a:prstGeom prst="straightConnector1">
            <a:avLst/>
          </a:prstGeom>
          <a:noFill/>
          <a:ln cap="flat" cmpd="sng" w="19050">
            <a:solidFill>
              <a:srgbClr val="C00026"/>
            </a:solidFill>
            <a:prstDash val="solid"/>
            <a:round/>
            <a:headEnd len="med" w="med" type="none"/>
            <a:tailEnd len="med" w="med" type="triangle"/>
          </a:ln>
        </p:spPr>
      </p:cxnSp>
      <p:cxnSp>
        <p:nvCxnSpPr>
          <p:cNvPr id="81" name="Google Shape;81;p14"/>
          <p:cNvCxnSpPr>
            <a:stCxn id="60" idx="3"/>
          </p:cNvCxnSpPr>
          <p:nvPr/>
        </p:nvCxnSpPr>
        <p:spPr>
          <a:xfrm>
            <a:off x="2582263" y="2495550"/>
            <a:ext cx="3015900" cy="0"/>
          </a:xfrm>
          <a:prstGeom prst="straightConnector1">
            <a:avLst/>
          </a:prstGeom>
          <a:noFill/>
          <a:ln cap="flat" cmpd="sng" w="19050">
            <a:solidFill>
              <a:srgbClr val="C00026"/>
            </a:solidFill>
            <a:prstDash val="solid"/>
            <a:round/>
            <a:headEnd len="med" w="med" type="none"/>
            <a:tailEnd len="med" w="med" type="triangle"/>
          </a:ln>
        </p:spPr>
      </p:cxnSp>
      <p:cxnSp>
        <p:nvCxnSpPr>
          <p:cNvPr id="82" name="Google Shape;82;p14"/>
          <p:cNvCxnSpPr>
            <a:stCxn id="60" idx="3"/>
          </p:cNvCxnSpPr>
          <p:nvPr/>
        </p:nvCxnSpPr>
        <p:spPr>
          <a:xfrm>
            <a:off x="2582263" y="2495550"/>
            <a:ext cx="1967400" cy="1135800"/>
          </a:xfrm>
          <a:prstGeom prst="straightConnector1">
            <a:avLst/>
          </a:prstGeom>
          <a:noFill/>
          <a:ln cap="flat" cmpd="sng" w="19050">
            <a:solidFill>
              <a:srgbClr val="C00026"/>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304800" y="152400"/>
            <a:ext cx="70722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Redes</a:t>
            </a:r>
            <a:endParaRPr b="1" sz="3300">
              <a:solidFill>
                <a:srgbClr val="C00026"/>
              </a:solidFill>
              <a:latin typeface="Roboto Mono"/>
              <a:ea typeface="Roboto Mono"/>
              <a:cs typeface="Roboto Mono"/>
              <a:sym typeface="Roboto Mono"/>
            </a:endParaRPr>
          </a:p>
        </p:txBody>
      </p:sp>
      <p:sp>
        <p:nvSpPr>
          <p:cNvPr id="88" name="Google Shape;88;p15"/>
          <p:cNvSpPr txBox="1"/>
          <p:nvPr/>
        </p:nvSpPr>
        <p:spPr>
          <a:xfrm>
            <a:off x="1446750" y="926697"/>
            <a:ext cx="6250500" cy="31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ono"/>
                <a:ea typeface="Roboto Mono"/>
                <a:cs typeface="Roboto Mono"/>
                <a:sym typeface="Roboto Mono"/>
              </a:rPr>
              <a:t>Transferências de membros entre equipes</a:t>
            </a:r>
            <a:endParaRPr sz="1600">
              <a:latin typeface="Roboto Mono"/>
              <a:ea typeface="Roboto Mono"/>
              <a:cs typeface="Roboto Mono"/>
              <a:sym typeface="Roboto Mono"/>
            </a:endParaRPr>
          </a:p>
        </p:txBody>
      </p:sp>
      <p:pic>
        <p:nvPicPr>
          <p:cNvPr id="89" name="Google Shape;89;p15"/>
          <p:cNvPicPr preferRelativeResize="0"/>
          <p:nvPr/>
        </p:nvPicPr>
        <p:blipFill>
          <a:blip r:embed="rId3">
            <a:alphaModFix/>
          </a:blip>
          <a:stretch>
            <a:fillRect/>
          </a:stretch>
        </p:blipFill>
        <p:spPr>
          <a:xfrm>
            <a:off x="1500291" y="1239300"/>
            <a:ext cx="6143422" cy="3463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304800" y="152400"/>
            <a:ext cx="69621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Variável dependente</a:t>
            </a:r>
            <a:endParaRPr b="1" sz="3300">
              <a:solidFill>
                <a:srgbClr val="C00026"/>
              </a:solidFill>
              <a:latin typeface="Roboto Mono"/>
              <a:ea typeface="Roboto Mono"/>
              <a:cs typeface="Roboto Mono"/>
              <a:sym typeface="Roboto Mono"/>
            </a:endParaRPr>
          </a:p>
        </p:txBody>
      </p:sp>
      <p:sp>
        <p:nvSpPr>
          <p:cNvPr id="95" name="Google Shape;95;p16"/>
          <p:cNvSpPr txBox="1"/>
          <p:nvPr/>
        </p:nvSpPr>
        <p:spPr>
          <a:xfrm>
            <a:off x="0" y="866400"/>
            <a:ext cx="5790900" cy="3710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700">
                <a:latin typeface="Roboto Mono"/>
                <a:ea typeface="Roboto Mono"/>
                <a:cs typeface="Roboto Mono"/>
                <a:sym typeface="Roboto Mono"/>
              </a:rPr>
              <a:t>Performance da equipe nos torneios</a:t>
            </a:r>
            <a:endParaRPr sz="1700">
              <a:latin typeface="Roboto Mono"/>
              <a:ea typeface="Roboto Mono"/>
              <a:cs typeface="Roboto Mono"/>
              <a:sym typeface="Roboto Mono"/>
            </a:endParaRPr>
          </a:p>
        </p:txBody>
      </p:sp>
      <p:pic>
        <p:nvPicPr>
          <p:cNvPr id="96" name="Google Shape;96;p16"/>
          <p:cNvPicPr preferRelativeResize="0"/>
          <p:nvPr/>
        </p:nvPicPr>
        <p:blipFill>
          <a:blip r:embed="rId3">
            <a:alphaModFix/>
          </a:blip>
          <a:stretch>
            <a:fillRect/>
          </a:stretch>
        </p:blipFill>
        <p:spPr>
          <a:xfrm>
            <a:off x="5790775" y="1519477"/>
            <a:ext cx="2889600" cy="2889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nvSpPr>
        <p:spPr>
          <a:xfrm>
            <a:off x="304800" y="152400"/>
            <a:ext cx="69465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Variável independente</a:t>
            </a:r>
            <a:endParaRPr b="1" sz="3300">
              <a:solidFill>
                <a:srgbClr val="C00026"/>
              </a:solidFill>
              <a:latin typeface="Roboto Mono"/>
              <a:ea typeface="Roboto Mono"/>
              <a:cs typeface="Roboto Mono"/>
              <a:sym typeface="Roboto Mono"/>
            </a:endParaRPr>
          </a:p>
        </p:txBody>
      </p:sp>
      <p:sp>
        <p:nvSpPr>
          <p:cNvPr id="102" name="Google Shape;102;p17"/>
          <p:cNvSpPr txBox="1"/>
          <p:nvPr/>
        </p:nvSpPr>
        <p:spPr>
          <a:xfrm>
            <a:off x="1832550" y="1369163"/>
            <a:ext cx="5478900" cy="7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Roboto Mono"/>
                <a:ea typeface="Roboto Mono"/>
                <a:cs typeface="Roboto Mono"/>
                <a:sym typeface="Roboto Mono"/>
              </a:rPr>
              <a:t>Passagem de jogadores diversificados por uma equipe</a:t>
            </a:r>
            <a:endParaRPr sz="1900">
              <a:latin typeface="Roboto Mono"/>
              <a:ea typeface="Roboto Mono"/>
              <a:cs typeface="Roboto Mono"/>
              <a:sym typeface="Roboto Mono"/>
            </a:endParaRPr>
          </a:p>
          <a:p>
            <a:pPr indent="0" lvl="0" marL="0" rtl="0" algn="ctr">
              <a:spcBef>
                <a:spcPts val="0"/>
              </a:spcBef>
              <a:spcAft>
                <a:spcPts val="0"/>
              </a:spcAft>
              <a:buNone/>
            </a:pPr>
            <a:r>
              <a:t/>
            </a:r>
            <a:endParaRPr sz="1900">
              <a:latin typeface="Roboto Mono"/>
              <a:ea typeface="Roboto Mono"/>
              <a:cs typeface="Roboto Mono"/>
              <a:sym typeface="Roboto Mono"/>
            </a:endParaRPr>
          </a:p>
        </p:txBody>
      </p:sp>
      <p:grpSp>
        <p:nvGrpSpPr>
          <p:cNvPr id="103" name="Google Shape;103;p17"/>
          <p:cNvGrpSpPr/>
          <p:nvPr/>
        </p:nvGrpSpPr>
        <p:grpSpPr>
          <a:xfrm>
            <a:off x="725764" y="3190600"/>
            <a:ext cx="2178336" cy="594000"/>
            <a:chOff x="649564" y="3190600"/>
            <a:chExt cx="2178336" cy="594000"/>
          </a:xfrm>
        </p:grpSpPr>
        <p:sp>
          <p:nvSpPr>
            <p:cNvPr id="104" name="Google Shape;104;p17"/>
            <p:cNvSpPr txBox="1"/>
            <p:nvPr/>
          </p:nvSpPr>
          <p:spPr>
            <a:xfrm>
              <a:off x="1003900" y="3190600"/>
              <a:ext cx="18240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Estratégias</a:t>
              </a:r>
              <a:endParaRPr sz="16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p:txBody>
        </p:sp>
        <p:grpSp>
          <p:nvGrpSpPr>
            <p:cNvPr id="105" name="Google Shape;105;p17"/>
            <p:cNvGrpSpPr/>
            <p:nvPr/>
          </p:nvGrpSpPr>
          <p:grpSpPr>
            <a:xfrm>
              <a:off x="649564" y="3234249"/>
              <a:ext cx="354341" cy="354341"/>
              <a:chOff x="-49027775" y="3183175"/>
              <a:chExt cx="299325" cy="299325"/>
            </a:xfrm>
          </p:grpSpPr>
          <p:sp>
            <p:nvSpPr>
              <p:cNvPr id="106" name="Google Shape;106;p1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07" name="Google Shape;107;p1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08" name="Google Shape;108;p1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09" name="Google Shape;109;p1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grpSp>
      </p:grpSp>
      <p:grpSp>
        <p:nvGrpSpPr>
          <p:cNvPr id="110" name="Google Shape;110;p17"/>
          <p:cNvGrpSpPr/>
          <p:nvPr/>
        </p:nvGrpSpPr>
        <p:grpSpPr>
          <a:xfrm>
            <a:off x="6537159" y="3190600"/>
            <a:ext cx="2174091" cy="594000"/>
            <a:chOff x="6613359" y="3190600"/>
            <a:chExt cx="2174091" cy="594000"/>
          </a:xfrm>
        </p:grpSpPr>
        <p:sp>
          <p:nvSpPr>
            <p:cNvPr id="111" name="Google Shape;111;p17"/>
            <p:cNvSpPr txBox="1"/>
            <p:nvPr/>
          </p:nvSpPr>
          <p:spPr>
            <a:xfrm>
              <a:off x="6963450" y="3190600"/>
              <a:ext cx="18240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Comunicação</a:t>
              </a:r>
              <a:endParaRPr sz="1600">
                <a:latin typeface="Roboto Mono"/>
                <a:ea typeface="Roboto Mono"/>
                <a:cs typeface="Roboto Mono"/>
                <a:sym typeface="Roboto Mono"/>
              </a:endParaRPr>
            </a:p>
          </p:txBody>
        </p:sp>
        <p:grpSp>
          <p:nvGrpSpPr>
            <p:cNvPr id="112" name="Google Shape;112;p17"/>
            <p:cNvGrpSpPr/>
            <p:nvPr/>
          </p:nvGrpSpPr>
          <p:grpSpPr>
            <a:xfrm>
              <a:off x="6613359" y="3236841"/>
              <a:ext cx="350079" cy="349133"/>
              <a:chOff x="2037825" y="3981825"/>
              <a:chExt cx="296175" cy="295375"/>
            </a:xfrm>
          </p:grpSpPr>
          <p:sp>
            <p:nvSpPr>
              <p:cNvPr id="113" name="Google Shape;113;p1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14" name="Google Shape;114;p1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15" name="Google Shape;115;p1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grpSp>
      </p:grpSp>
      <p:grpSp>
        <p:nvGrpSpPr>
          <p:cNvPr id="116" name="Google Shape;116;p17"/>
          <p:cNvGrpSpPr/>
          <p:nvPr/>
        </p:nvGrpSpPr>
        <p:grpSpPr>
          <a:xfrm>
            <a:off x="3422315" y="4073300"/>
            <a:ext cx="2178585" cy="594000"/>
            <a:chOff x="3422315" y="4073300"/>
            <a:chExt cx="2178585" cy="594000"/>
          </a:xfrm>
        </p:grpSpPr>
        <p:sp>
          <p:nvSpPr>
            <p:cNvPr id="117" name="Google Shape;117;p17"/>
            <p:cNvSpPr txBox="1"/>
            <p:nvPr/>
          </p:nvSpPr>
          <p:spPr>
            <a:xfrm>
              <a:off x="3776900" y="4073300"/>
              <a:ext cx="18240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Jogabilidade</a:t>
              </a:r>
              <a:endParaRPr sz="16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p:txBody>
        </p:sp>
        <p:grpSp>
          <p:nvGrpSpPr>
            <p:cNvPr id="118" name="Google Shape;118;p17"/>
            <p:cNvGrpSpPr/>
            <p:nvPr/>
          </p:nvGrpSpPr>
          <p:grpSpPr>
            <a:xfrm>
              <a:off x="3422315" y="4130938"/>
              <a:ext cx="354586" cy="354586"/>
              <a:chOff x="-30735200" y="3192625"/>
              <a:chExt cx="292225" cy="292225"/>
            </a:xfrm>
          </p:grpSpPr>
          <p:sp>
            <p:nvSpPr>
              <p:cNvPr id="119" name="Google Shape;119;p1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0" name="Google Shape;120;p1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1" name="Google Shape;121;p1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2" name="Google Shape;122;p1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3" name="Google Shape;123;p1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4" name="Google Shape;124;p1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sp>
            <p:nvSpPr>
              <p:cNvPr id="125" name="Google Shape;125;p1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Mono"/>
                  <a:ea typeface="Roboto Mono"/>
                  <a:cs typeface="Roboto Mono"/>
                  <a:sym typeface="Roboto Mono"/>
                </a:endParaRPr>
              </a:p>
            </p:txBody>
          </p:sp>
        </p:grpSp>
      </p:grpSp>
      <p:grpSp>
        <p:nvGrpSpPr>
          <p:cNvPr id="126" name="Google Shape;126;p17"/>
          <p:cNvGrpSpPr/>
          <p:nvPr/>
        </p:nvGrpSpPr>
        <p:grpSpPr>
          <a:xfrm rot="8099327">
            <a:off x="1803427" y="2297175"/>
            <a:ext cx="1113412" cy="549165"/>
            <a:chOff x="4920150" y="1977875"/>
            <a:chExt cx="68525" cy="33800"/>
          </a:xfrm>
        </p:grpSpPr>
        <p:sp>
          <p:nvSpPr>
            <p:cNvPr id="127" name="Google Shape;127;p1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7"/>
          <p:cNvGrpSpPr/>
          <p:nvPr/>
        </p:nvGrpSpPr>
        <p:grpSpPr>
          <a:xfrm rot="2699327">
            <a:off x="6106710" y="2297161"/>
            <a:ext cx="1113412" cy="549165"/>
            <a:chOff x="4920150" y="1977875"/>
            <a:chExt cx="68525" cy="33800"/>
          </a:xfrm>
        </p:grpSpPr>
        <p:sp>
          <p:nvSpPr>
            <p:cNvPr id="131" name="Google Shape;131;p1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7"/>
          <p:cNvGrpSpPr/>
          <p:nvPr/>
        </p:nvGrpSpPr>
        <p:grpSpPr>
          <a:xfrm rot="5399323">
            <a:off x="3935324" y="3080143"/>
            <a:ext cx="1113415" cy="549165"/>
            <a:chOff x="4920150" y="1977875"/>
            <a:chExt cx="68525" cy="33800"/>
          </a:xfrm>
        </p:grpSpPr>
        <p:sp>
          <p:nvSpPr>
            <p:cNvPr id="135" name="Google Shape;135;p1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nvSpPr>
        <p:spPr>
          <a:xfrm>
            <a:off x="304800" y="152400"/>
            <a:ext cx="84630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Hipótese</a:t>
            </a:r>
            <a:r>
              <a:rPr b="1" lang="en" sz="3300">
                <a:solidFill>
                  <a:srgbClr val="C00026"/>
                </a:solidFill>
                <a:latin typeface="Roboto Mono"/>
                <a:ea typeface="Roboto Mono"/>
                <a:cs typeface="Roboto Mono"/>
                <a:sym typeface="Roboto Mono"/>
              </a:rPr>
              <a:t> 1</a:t>
            </a:r>
            <a:endParaRPr b="1" sz="3300">
              <a:solidFill>
                <a:srgbClr val="C00026"/>
              </a:solidFill>
              <a:latin typeface="Roboto Mono"/>
              <a:ea typeface="Roboto Mono"/>
              <a:cs typeface="Roboto Mono"/>
              <a:sym typeface="Roboto Mono"/>
            </a:endParaRPr>
          </a:p>
        </p:txBody>
      </p:sp>
      <p:sp>
        <p:nvSpPr>
          <p:cNvPr id="143" name="Google Shape;143;p18"/>
          <p:cNvSpPr txBox="1"/>
          <p:nvPr/>
        </p:nvSpPr>
        <p:spPr>
          <a:xfrm>
            <a:off x="624000" y="866400"/>
            <a:ext cx="7896000" cy="3701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700">
                <a:latin typeface="Roboto Mono"/>
                <a:ea typeface="Roboto Mono"/>
                <a:cs typeface="Roboto Mono"/>
                <a:sym typeface="Roboto Mono"/>
              </a:rPr>
              <a:t>Quanto mais jogadores diversificados tiverem passado por uma equipe de LoL, maior será o desempenho daquela equipe.</a:t>
            </a:r>
            <a:endParaRPr sz="1700">
              <a:latin typeface="Roboto Mono"/>
              <a:ea typeface="Roboto Mono"/>
              <a:cs typeface="Roboto Mono"/>
              <a:sym typeface="Roboto Mono"/>
            </a:endParaRPr>
          </a:p>
          <a:p>
            <a:pPr indent="0" lvl="0" marL="0" rtl="0" algn="just">
              <a:lnSpc>
                <a:spcPct val="115000"/>
              </a:lnSpc>
              <a:spcBef>
                <a:spcPts val="0"/>
              </a:spcBef>
              <a:spcAft>
                <a:spcPts val="0"/>
              </a:spcAft>
              <a:buNone/>
            </a:pPr>
            <a:r>
              <a:t/>
            </a:r>
            <a:endParaRPr sz="1700">
              <a:latin typeface="Roboto Mono"/>
              <a:ea typeface="Roboto Mono"/>
              <a:cs typeface="Roboto Mono"/>
              <a:sym typeface="Roboto Mono"/>
            </a:endParaRPr>
          </a:p>
          <a:p>
            <a:pPr indent="0" lvl="0" marL="0" rtl="0" algn="just">
              <a:lnSpc>
                <a:spcPct val="115000"/>
              </a:lnSpc>
              <a:spcBef>
                <a:spcPts val="0"/>
              </a:spcBef>
              <a:spcAft>
                <a:spcPts val="0"/>
              </a:spcAft>
              <a:buNone/>
            </a:pPr>
            <a:r>
              <a:t/>
            </a:r>
            <a:endParaRPr sz="1700">
              <a:latin typeface="Roboto Mono"/>
              <a:ea typeface="Roboto Mono"/>
              <a:cs typeface="Roboto Mono"/>
              <a:sym typeface="Roboto Mono"/>
            </a:endParaRPr>
          </a:p>
          <a:p>
            <a:pPr indent="0" lvl="0" marL="0" rtl="0" algn="ctr">
              <a:lnSpc>
                <a:spcPct val="115000"/>
              </a:lnSpc>
              <a:spcBef>
                <a:spcPts val="0"/>
              </a:spcBef>
              <a:spcAft>
                <a:spcPts val="0"/>
              </a:spcAft>
              <a:buNone/>
            </a:pPr>
            <a:r>
              <a:rPr b="1" lang="en" sz="1700">
                <a:latin typeface="Roboto Mono"/>
                <a:ea typeface="Roboto Mono"/>
                <a:cs typeface="Roboto Mono"/>
                <a:sym typeface="Roboto Mono"/>
              </a:rPr>
              <a:t>Mecanismo</a:t>
            </a:r>
            <a:r>
              <a:rPr lang="en" sz="1700">
                <a:latin typeface="Roboto Mono"/>
                <a:ea typeface="Roboto Mono"/>
                <a:cs typeface="Roboto Mono"/>
                <a:sym typeface="Roboto Mono"/>
              </a:rPr>
              <a:t>: Maior diversidade de jogadores</a:t>
            </a:r>
            <a:endParaRPr sz="1700">
              <a:latin typeface="Roboto Mono"/>
              <a:ea typeface="Roboto Mono"/>
              <a:cs typeface="Roboto Mono"/>
              <a:sym typeface="Roboto Mono"/>
            </a:endParaRPr>
          </a:p>
          <a:p>
            <a:pPr indent="0" lvl="0" marL="0" rtl="0" algn="ctr">
              <a:lnSpc>
                <a:spcPct val="115000"/>
              </a:lnSpc>
              <a:spcBef>
                <a:spcPts val="0"/>
              </a:spcBef>
              <a:spcAft>
                <a:spcPts val="0"/>
              </a:spcAft>
              <a:buNone/>
            </a:pPr>
            <a:r>
              <a:rPr b="1" lang="en" sz="2400">
                <a:latin typeface="Roboto Mono"/>
                <a:ea typeface="Roboto Mono"/>
                <a:cs typeface="Roboto Mono"/>
                <a:sym typeface="Roboto Mono"/>
              </a:rPr>
              <a:t>↓</a:t>
            </a:r>
            <a:endParaRPr b="1" sz="2400">
              <a:latin typeface="Roboto Mono"/>
              <a:ea typeface="Roboto Mono"/>
              <a:cs typeface="Roboto Mono"/>
              <a:sym typeface="Roboto Mono"/>
            </a:endParaRPr>
          </a:p>
          <a:p>
            <a:pPr indent="0" lvl="0" marL="0" rtl="0" algn="ctr">
              <a:lnSpc>
                <a:spcPct val="115000"/>
              </a:lnSpc>
              <a:spcBef>
                <a:spcPts val="0"/>
              </a:spcBef>
              <a:spcAft>
                <a:spcPts val="0"/>
              </a:spcAft>
              <a:buNone/>
            </a:pPr>
            <a:r>
              <a:rPr lang="en" sz="1700">
                <a:latin typeface="Roboto Mono"/>
                <a:ea typeface="Roboto Mono"/>
                <a:cs typeface="Roboto Mono"/>
                <a:sym typeface="Roboto Mono"/>
              </a:rPr>
              <a:t>Maior abrangência no conhecimento em estratégias, comunicação, estilos de jogo e treinamento</a:t>
            </a:r>
            <a:endParaRPr sz="170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304800" y="152400"/>
            <a:ext cx="84630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Fontes de dados</a:t>
            </a:r>
            <a:endParaRPr b="1" sz="3300">
              <a:solidFill>
                <a:srgbClr val="C00026"/>
              </a:solidFill>
              <a:latin typeface="Roboto Mono"/>
              <a:ea typeface="Roboto Mono"/>
              <a:cs typeface="Roboto Mono"/>
              <a:sym typeface="Roboto Mono"/>
            </a:endParaRPr>
          </a:p>
        </p:txBody>
      </p:sp>
      <p:pic>
        <p:nvPicPr>
          <p:cNvPr id="149" name="Google Shape;149;p19"/>
          <p:cNvPicPr preferRelativeResize="0"/>
          <p:nvPr/>
        </p:nvPicPr>
        <p:blipFill>
          <a:blip r:embed="rId3">
            <a:alphaModFix/>
          </a:blip>
          <a:stretch>
            <a:fillRect/>
          </a:stretch>
        </p:blipFill>
        <p:spPr>
          <a:xfrm>
            <a:off x="3209850" y="3909682"/>
            <a:ext cx="2724276" cy="603450"/>
          </a:xfrm>
          <a:prstGeom prst="rect">
            <a:avLst/>
          </a:prstGeom>
          <a:noFill/>
          <a:ln>
            <a:noFill/>
          </a:ln>
        </p:spPr>
      </p:pic>
      <p:pic>
        <p:nvPicPr>
          <p:cNvPr id="150" name="Google Shape;150;p19"/>
          <p:cNvPicPr preferRelativeResize="0"/>
          <p:nvPr/>
        </p:nvPicPr>
        <p:blipFill>
          <a:blip r:embed="rId4">
            <a:alphaModFix/>
          </a:blip>
          <a:stretch>
            <a:fillRect/>
          </a:stretch>
        </p:blipFill>
        <p:spPr>
          <a:xfrm>
            <a:off x="3119464" y="1018800"/>
            <a:ext cx="2905074" cy="2905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nvSpPr>
        <p:spPr>
          <a:xfrm>
            <a:off x="304800" y="152400"/>
            <a:ext cx="84630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Amostra</a:t>
            </a:r>
            <a:endParaRPr b="1" sz="3300">
              <a:solidFill>
                <a:srgbClr val="C00026"/>
              </a:solidFill>
              <a:latin typeface="Roboto Mono"/>
              <a:ea typeface="Roboto Mono"/>
              <a:cs typeface="Roboto Mono"/>
              <a:sym typeface="Roboto Mono"/>
            </a:endParaRPr>
          </a:p>
        </p:txBody>
      </p:sp>
      <p:grpSp>
        <p:nvGrpSpPr>
          <p:cNvPr id="156" name="Google Shape;156;p20"/>
          <p:cNvGrpSpPr/>
          <p:nvPr/>
        </p:nvGrpSpPr>
        <p:grpSpPr>
          <a:xfrm>
            <a:off x="598214" y="866400"/>
            <a:ext cx="7947573" cy="3701100"/>
            <a:chOff x="885602" y="866400"/>
            <a:chExt cx="7947573" cy="3701100"/>
          </a:xfrm>
        </p:grpSpPr>
        <p:sp>
          <p:nvSpPr>
            <p:cNvPr id="157" name="Google Shape;157;p20"/>
            <p:cNvSpPr txBox="1"/>
            <p:nvPr/>
          </p:nvSpPr>
          <p:spPr>
            <a:xfrm>
              <a:off x="1179575" y="866400"/>
              <a:ext cx="7653600" cy="370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Roboto Mono"/>
                  <a:ea typeface="Roboto Mono"/>
                  <a:cs typeface="Roboto Mono"/>
                  <a:sym typeface="Roboto Mono"/>
                </a:rPr>
                <a:t>Coletados</a:t>
              </a:r>
              <a:r>
                <a:rPr lang="en" sz="1600">
                  <a:latin typeface="Roboto Mono"/>
                  <a:ea typeface="Roboto Mono"/>
                  <a:cs typeface="Roboto Mono"/>
                  <a:sym typeface="Roboto Mono"/>
                </a:rPr>
                <a:t>: Splits Seasons, Splits Playoffs e Regional Finals. Dados de 2013 - 2020</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latin typeface="Roboto Mono"/>
                  <a:ea typeface="Roboto Mono"/>
                  <a:cs typeface="Roboto Mono"/>
                  <a:sym typeface="Roboto Mono"/>
                </a:rPr>
                <a:t>Excluídos</a:t>
              </a:r>
              <a:r>
                <a:rPr lang="en" sz="1600">
                  <a:latin typeface="Roboto Mono"/>
                  <a:ea typeface="Roboto Mono"/>
                  <a:cs typeface="Roboto Mono"/>
                  <a:sym typeface="Roboto Mono"/>
                </a:rPr>
                <a:t>: Promotions, Qualifiers</a:t>
              </a:r>
              <a:endParaRPr sz="1600">
                <a:latin typeface="Roboto Mono"/>
                <a:ea typeface="Roboto Mono"/>
                <a:cs typeface="Roboto Mono"/>
                <a:sym typeface="Roboto Mono"/>
              </a:endParaRPr>
            </a:p>
          </p:txBody>
        </p:sp>
        <p:sp>
          <p:nvSpPr>
            <p:cNvPr id="158" name="Google Shape;158;p20"/>
            <p:cNvSpPr/>
            <p:nvPr/>
          </p:nvSpPr>
          <p:spPr>
            <a:xfrm>
              <a:off x="885602" y="2145573"/>
              <a:ext cx="263317" cy="263317"/>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00E5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 name="Google Shape;159;p20"/>
            <p:cNvSpPr/>
            <p:nvPr/>
          </p:nvSpPr>
          <p:spPr>
            <a:xfrm>
              <a:off x="885603" y="2964198"/>
              <a:ext cx="263317" cy="263317"/>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C0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nvSpPr>
        <p:spPr>
          <a:xfrm>
            <a:off x="304800" y="152400"/>
            <a:ext cx="84630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C00026"/>
                </a:solidFill>
                <a:latin typeface="Roboto Mono"/>
                <a:ea typeface="Roboto Mono"/>
                <a:cs typeface="Roboto Mono"/>
                <a:sym typeface="Roboto Mono"/>
              </a:rPr>
              <a:t>Recorte</a:t>
            </a:r>
            <a:endParaRPr b="1" sz="3300">
              <a:solidFill>
                <a:srgbClr val="C00026"/>
              </a:solidFill>
              <a:latin typeface="Roboto Mono"/>
              <a:ea typeface="Roboto Mono"/>
              <a:cs typeface="Roboto Mono"/>
              <a:sym typeface="Roboto Mono"/>
            </a:endParaRPr>
          </a:p>
        </p:txBody>
      </p:sp>
      <p:pic>
        <p:nvPicPr>
          <p:cNvPr id="165" name="Google Shape;165;p21"/>
          <p:cNvPicPr preferRelativeResize="0"/>
          <p:nvPr/>
        </p:nvPicPr>
        <p:blipFill>
          <a:blip r:embed="rId3">
            <a:alphaModFix/>
          </a:blip>
          <a:stretch>
            <a:fillRect/>
          </a:stretch>
        </p:blipFill>
        <p:spPr>
          <a:xfrm>
            <a:off x="937900" y="1372875"/>
            <a:ext cx="919699" cy="919699"/>
          </a:xfrm>
          <a:prstGeom prst="rect">
            <a:avLst/>
          </a:prstGeom>
          <a:noFill/>
          <a:ln>
            <a:noFill/>
          </a:ln>
        </p:spPr>
      </p:pic>
      <p:grpSp>
        <p:nvGrpSpPr>
          <p:cNvPr id="166" name="Google Shape;166;p21"/>
          <p:cNvGrpSpPr/>
          <p:nvPr/>
        </p:nvGrpSpPr>
        <p:grpSpPr>
          <a:xfrm>
            <a:off x="558349" y="3412850"/>
            <a:ext cx="1280100" cy="1280100"/>
            <a:chOff x="558349" y="3412850"/>
            <a:chExt cx="1280100" cy="1280100"/>
          </a:xfrm>
        </p:grpSpPr>
        <p:sp>
          <p:nvSpPr>
            <p:cNvPr id="167" name="Google Shape;167;p21"/>
            <p:cNvSpPr/>
            <p:nvPr/>
          </p:nvSpPr>
          <p:spPr>
            <a:xfrm>
              <a:off x="558349" y="3412850"/>
              <a:ext cx="1280100" cy="12801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1"/>
            <p:cNvPicPr preferRelativeResize="0"/>
            <p:nvPr/>
          </p:nvPicPr>
          <p:blipFill>
            <a:blip r:embed="rId4">
              <a:alphaModFix/>
            </a:blip>
            <a:stretch>
              <a:fillRect/>
            </a:stretch>
          </p:blipFill>
          <p:spPr>
            <a:xfrm>
              <a:off x="738550" y="3593050"/>
              <a:ext cx="919700" cy="919700"/>
            </a:xfrm>
            <a:prstGeom prst="rect">
              <a:avLst/>
            </a:prstGeom>
            <a:noFill/>
            <a:ln>
              <a:noFill/>
            </a:ln>
          </p:spPr>
        </p:pic>
      </p:grpSp>
      <p:grpSp>
        <p:nvGrpSpPr>
          <p:cNvPr id="169" name="Google Shape;169;p21"/>
          <p:cNvGrpSpPr/>
          <p:nvPr/>
        </p:nvGrpSpPr>
        <p:grpSpPr>
          <a:xfrm>
            <a:off x="4653249" y="2454800"/>
            <a:ext cx="1280100" cy="1280100"/>
            <a:chOff x="4016099" y="2594225"/>
            <a:chExt cx="1280100" cy="1280100"/>
          </a:xfrm>
        </p:grpSpPr>
        <p:sp>
          <p:nvSpPr>
            <p:cNvPr id="170" name="Google Shape;170;p21"/>
            <p:cNvSpPr/>
            <p:nvPr/>
          </p:nvSpPr>
          <p:spPr>
            <a:xfrm>
              <a:off x="4016099" y="2594225"/>
              <a:ext cx="1280100" cy="12801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1"/>
            <p:cNvPicPr preferRelativeResize="0"/>
            <p:nvPr/>
          </p:nvPicPr>
          <p:blipFill>
            <a:blip r:embed="rId5">
              <a:alphaModFix/>
            </a:blip>
            <a:stretch>
              <a:fillRect/>
            </a:stretch>
          </p:blipFill>
          <p:spPr>
            <a:xfrm>
              <a:off x="4135825" y="2766550"/>
              <a:ext cx="1040650" cy="1040650"/>
            </a:xfrm>
            <a:prstGeom prst="rect">
              <a:avLst/>
            </a:prstGeom>
            <a:noFill/>
            <a:ln>
              <a:noFill/>
            </a:ln>
          </p:spPr>
        </p:pic>
      </p:grpSp>
      <p:pic>
        <p:nvPicPr>
          <p:cNvPr id="172" name="Google Shape;172;p21"/>
          <p:cNvPicPr preferRelativeResize="0"/>
          <p:nvPr/>
        </p:nvPicPr>
        <p:blipFill>
          <a:blip r:embed="rId6">
            <a:alphaModFix/>
          </a:blip>
          <a:stretch>
            <a:fillRect/>
          </a:stretch>
        </p:blipFill>
        <p:spPr>
          <a:xfrm>
            <a:off x="2635213" y="2940275"/>
            <a:ext cx="919700" cy="919700"/>
          </a:xfrm>
          <a:prstGeom prst="rect">
            <a:avLst/>
          </a:prstGeom>
          <a:noFill/>
          <a:ln>
            <a:noFill/>
          </a:ln>
        </p:spPr>
      </p:pic>
      <p:grpSp>
        <p:nvGrpSpPr>
          <p:cNvPr id="173" name="Google Shape;173;p21"/>
          <p:cNvGrpSpPr/>
          <p:nvPr/>
        </p:nvGrpSpPr>
        <p:grpSpPr>
          <a:xfrm>
            <a:off x="3517200" y="504950"/>
            <a:ext cx="1352400" cy="1352400"/>
            <a:chOff x="3517200" y="504950"/>
            <a:chExt cx="1352400" cy="1352400"/>
          </a:xfrm>
        </p:grpSpPr>
        <p:sp>
          <p:nvSpPr>
            <p:cNvPr id="174" name="Google Shape;174;p21"/>
            <p:cNvSpPr/>
            <p:nvPr/>
          </p:nvSpPr>
          <p:spPr>
            <a:xfrm>
              <a:off x="3517200" y="504950"/>
              <a:ext cx="1352400" cy="13524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1"/>
            <p:cNvPicPr preferRelativeResize="0"/>
            <p:nvPr/>
          </p:nvPicPr>
          <p:blipFill>
            <a:blip r:embed="rId7">
              <a:alphaModFix/>
            </a:blip>
            <a:stretch>
              <a:fillRect/>
            </a:stretch>
          </p:blipFill>
          <p:spPr>
            <a:xfrm>
              <a:off x="3733540" y="721300"/>
              <a:ext cx="919700" cy="919700"/>
            </a:xfrm>
            <a:prstGeom prst="rect">
              <a:avLst/>
            </a:prstGeom>
            <a:noFill/>
            <a:ln>
              <a:noFill/>
            </a:ln>
          </p:spPr>
        </p:pic>
      </p:grpSp>
      <p:pic>
        <p:nvPicPr>
          <p:cNvPr id="176" name="Google Shape;176;p21"/>
          <p:cNvPicPr preferRelativeResize="0"/>
          <p:nvPr/>
        </p:nvPicPr>
        <p:blipFill>
          <a:blip r:embed="rId8">
            <a:alphaModFix/>
          </a:blip>
          <a:stretch>
            <a:fillRect/>
          </a:stretch>
        </p:blipFill>
        <p:spPr>
          <a:xfrm>
            <a:off x="6775863" y="3477000"/>
            <a:ext cx="582079" cy="919700"/>
          </a:xfrm>
          <a:prstGeom prst="rect">
            <a:avLst/>
          </a:prstGeom>
          <a:noFill/>
          <a:ln>
            <a:noFill/>
          </a:ln>
        </p:spPr>
      </p:pic>
      <p:pic>
        <p:nvPicPr>
          <p:cNvPr id="177" name="Google Shape;177;p21"/>
          <p:cNvPicPr preferRelativeResize="0"/>
          <p:nvPr/>
        </p:nvPicPr>
        <p:blipFill>
          <a:blip r:embed="rId9">
            <a:alphaModFix/>
          </a:blip>
          <a:stretch>
            <a:fillRect/>
          </a:stretch>
        </p:blipFill>
        <p:spPr>
          <a:xfrm>
            <a:off x="6180371" y="721300"/>
            <a:ext cx="919701" cy="919701"/>
          </a:xfrm>
          <a:prstGeom prst="rect">
            <a:avLst/>
          </a:prstGeom>
          <a:noFill/>
          <a:ln>
            <a:noFill/>
          </a:ln>
        </p:spPr>
      </p:pic>
      <p:pic>
        <p:nvPicPr>
          <p:cNvPr id="178" name="Google Shape;178;p21"/>
          <p:cNvPicPr preferRelativeResize="0"/>
          <p:nvPr/>
        </p:nvPicPr>
        <p:blipFill>
          <a:blip r:embed="rId10">
            <a:alphaModFix/>
          </a:blip>
          <a:stretch>
            <a:fillRect/>
          </a:stretch>
        </p:blipFill>
        <p:spPr>
          <a:xfrm>
            <a:off x="7538101" y="1969876"/>
            <a:ext cx="919700" cy="6019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